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51"/>
  </p:notesMasterIdLst>
  <p:sldIdLst>
    <p:sldId id="256" r:id="rId2"/>
    <p:sldId id="329" r:id="rId3"/>
    <p:sldId id="385" r:id="rId4"/>
    <p:sldId id="365" r:id="rId5"/>
    <p:sldId id="366" r:id="rId6"/>
    <p:sldId id="367" r:id="rId7"/>
    <p:sldId id="368" r:id="rId8"/>
    <p:sldId id="370" r:id="rId9"/>
    <p:sldId id="369" r:id="rId10"/>
    <p:sldId id="473" r:id="rId11"/>
    <p:sldId id="371" r:id="rId12"/>
    <p:sldId id="474" r:id="rId13"/>
    <p:sldId id="372" r:id="rId14"/>
    <p:sldId id="475" r:id="rId15"/>
    <p:sldId id="373" r:id="rId16"/>
    <p:sldId id="476" r:id="rId17"/>
    <p:sldId id="374" r:id="rId18"/>
    <p:sldId id="375" r:id="rId19"/>
    <p:sldId id="376" r:id="rId20"/>
    <p:sldId id="377" r:id="rId21"/>
    <p:sldId id="485" r:id="rId22"/>
    <p:sldId id="378" r:id="rId23"/>
    <p:sldId id="477" r:id="rId24"/>
    <p:sldId id="379" r:id="rId25"/>
    <p:sldId id="426" r:id="rId26"/>
    <p:sldId id="433" r:id="rId27"/>
    <p:sldId id="432" r:id="rId28"/>
    <p:sldId id="431" r:id="rId29"/>
    <p:sldId id="430" r:id="rId30"/>
    <p:sldId id="429" r:id="rId31"/>
    <p:sldId id="428" r:id="rId32"/>
    <p:sldId id="427" r:id="rId33"/>
    <p:sldId id="380" r:id="rId34"/>
    <p:sldId id="382" r:id="rId35"/>
    <p:sldId id="381" r:id="rId36"/>
    <p:sldId id="383" r:id="rId37"/>
    <p:sldId id="384" r:id="rId38"/>
    <p:sldId id="435" r:id="rId39"/>
    <p:sldId id="434" r:id="rId40"/>
    <p:sldId id="479" r:id="rId41"/>
    <p:sldId id="478" r:id="rId42"/>
    <p:sldId id="436" r:id="rId43"/>
    <p:sldId id="437" r:id="rId44"/>
    <p:sldId id="438" r:id="rId45"/>
    <p:sldId id="484" r:id="rId46"/>
    <p:sldId id="480" r:id="rId47"/>
    <p:sldId id="481" r:id="rId48"/>
    <p:sldId id="482" r:id="rId49"/>
    <p:sldId id="483" r:id="rId50"/>
  </p:sldIdLst>
  <p:sldSz cx="12192000" cy="6858000"/>
  <p:notesSz cx="6708775" cy="98361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24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80" autoAdjust="0"/>
    <p:restoredTop sz="79821" autoAdjust="0"/>
  </p:normalViewPr>
  <p:slideViewPr>
    <p:cSldViewPr snapToGrid="0">
      <p:cViewPr varScale="1">
        <p:scale>
          <a:sx n="75" d="100"/>
          <a:sy n="75" d="100"/>
        </p:scale>
        <p:origin x="12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07136" cy="493516"/>
          </a:xfrm>
          <a:prstGeom prst="rect">
            <a:avLst/>
          </a:prstGeom>
        </p:spPr>
        <p:txBody>
          <a:bodyPr vert="horz" lIns="91120" tIns="45560" rIns="91120" bIns="45560" rtlCol="0"/>
          <a:lstStyle>
            <a:lvl1pPr algn="l">
              <a:defRPr sz="1200"/>
            </a:lvl1pPr>
          </a:lstStyle>
          <a:p>
            <a:endParaRPr lang="en-IE"/>
          </a:p>
        </p:txBody>
      </p:sp>
      <p:sp>
        <p:nvSpPr>
          <p:cNvPr id="3" name="Date Placeholder 2"/>
          <p:cNvSpPr>
            <a:spLocks noGrp="1"/>
          </p:cNvSpPr>
          <p:nvPr>
            <p:ph type="dt" idx="1"/>
          </p:nvPr>
        </p:nvSpPr>
        <p:spPr>
          <a:xfrm>
            <a:off x="3800087" y="0"/>
            <a:ext cx="2907136" cy="493516"/>
          </a:xfrm>
          <a:prstGeom prst="rect">
            <a:avLst/>
          </a:prstGeom>
        </p:spPr>
        <p:txBody>
          <a:bodyPr vert="horz" lIns="91120" tIns="45560" rIns="91120" bIns="45560" rtlCol="0"/>
          <a:lstStyle>
            <a:lvl1pPr algn="r">
              <a:defRPr sz="1200"/>
            </a:lvl1pPr>
          </a:lstStyle>
          <a:p>
            <a:fld id="{765544D5-E490-4AF7-8DF8-7E7CDB01E1EB}" type="datetimeFigureOut">
              <a:rPr lang="en-IE" smtClean="0"/>
              <a:t>20/02/2018</a:t>
            </a:fld>
            <a:endParaRPr lang="en-IE"/>
          </a:p>
        </p:txBody>
      </p:sp>
      <p:sp>
        <p:nvSpPr>
          <p:cNvPr id="4" name="Slide Image Placeholder 3"/>
          <p:cNvSpPr>
            <a:spLocks noGrp="1" noRot="1" noChangeAspect="1"/>
          </p:cNvSpPr>
          <p:nvPr>
            <p:ph type="sldImg" idx="2"/>
          </p:nvPr>
        </p:nvSpPr>
        <p:spPr>
          <a:xfrm>
            <a:off x="406400" y="1230313"/>
            <a:ext cx="5895975" cy="3317875"/>
          </a:xfrm>
          <a:prstGeom prst="rect">
            <a:avLst/>
          </a:prstGeom>
          <a:noFill/>
          <a:ln w="12700">
            <a:solidFill>
              <a:prstClr val="black"/>
            </a:solidFill>
          </a:ln>
        </p:spPr>
        <p:txBody>
          <a:bodyPr vert="horz" lIns="91120" tIns="45560" rIns="91120" bIns="45560" rtlCol="0" anchor="ctr"/>
          <a:lstStyle/>
          <a:p>
            <a:endParaRPr lang="en-IE"/>
          </a:p>
        </p:txBody>
      </p:sp>
      <p:sp>
        <p:nvSpPr>
          <p:cNvPr id="5" name="Notes Placeholder 4"/>
          <p:cNvSpPr>
            <a:spLocks noGrp="1"/>
          </p:cNvSpPr>
          <p:nvPr>
            <p:ph type="body" sz="quarter" idx="3"/>
          </p:nvPr>
        </p:nvSpPr>
        <p:spPr>
          <a:xfrm>
            <a:off x="670878" y="4733648"/>
            <a:ext cx="5367020" cy="3872984"/>
          </a:xfrm>
          <a:prstGeom prst="rect">
            <a:avLst/>
          </a:prstGeom>
        </p:spPr>
        <p:txBody>
          <a:bodyPr vert="horz" lIns="91120" tIns="45560" rIns="91120" bIns="4556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1" y="9342636"/>
            <a:ext cx="2907136" cy="493515"/>
          </a:xfrm>
          <a:prstGeom prst="rect">
            <a:avLst/>
          </a:prstGeom>
        </p:spPr>
        <p:txBody>
          <a:bodyPr vert="horz" lIns="91120" tIns="45560" rIns="91120" bIns="45560" rtlCol="0" anchor="b"/>
          <a:lstStyle>
            <a:lvl1pPr algn="l">
              <a:defRPr sz="1200"/>
            </a:lvl1pPr>
          </a:lstStyle>
          <a:p>
            <a:endParaRPr lang="en-IE"/>
          </a:p>
        </p:txBody>
      </p:sp>
      <p:sp>
        <p:nvSpPr>
          <p:cNvPr id="7" name="Slide Number Placeholder 6"/>
          <p:cNvSpPr>
            <a:spLocks noGrp="1"/>
          </p:cNvSpPr>
          <p:nvPr>
            <p:ph type="sldNum" sz="quarter" idx="5"/>
          </p:nvPr>
        </p:nvSpPr>
        <p:spPr>
          <a:xfrm>
            <a:off x="3800087" y="9342636"/>
            <a:ext cx="2907136" cy="493515"/>
          </a:xfrm>
          <a:prstGeom prst="rect">
            <a:avLst/>
          </a:prstGeom>
        </p:spPr>
        <p:txBody>
          <a:bodyPr vert="horz" lIns="91120" tIns="45560" rIns="91120" bIns="45560" rtlCol="0" anchor="b"/>
          <a:lstStyle>
            <a:lvl1pPr algn="r">
              <a:defRPr sz="1200"/>
            </a:lvl1pPr>
          </a:lstStyle>
          <a:p>
            <a:fld id="{779A035B-5DEA-40A1-8D08-244C86C57E36}" type="slidenum">
              <a:rPr lang="en-IE" smtClean="0"/>
              <a:t>‹#›</a:t>
            </a:fld>
            <a:endParaRPr lang="en-IE"/>
          </a:p>
        </p:txBody>
      </p:sp>
    </p:spTree>
    <p:extLst>
      <p:ext uri="{BB962C8B-B14F-4D97-AF65-F5344CB8AC3E}">
        <p14:creationId xmlns:p14="http://schemas.microsoft.com/office/powerpoint/2010/main" val="3570986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washingtonpost.com/wp-srv/special/sports/bryce-harper-swing-of-beauty/"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graphics.thomsonreuters.com/15/nobel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nytimes.com/interactive/2009/03/03/us/20090303_LEONHARDT.html?_r=1&amp;"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visual.ons.gov.uk/how-big-will-the-uk-population-be-in-25-years-time/"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projects.propublica.org/graphics/workers-comp-reform-by-state?state=New_York"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graphics.thomsonreuters.com/14/ecbtests/index.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projects.propublica.org/killing-the-colorado/explore-the-river#big-thompson-project"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a:t>
            </a:fld>
            <a:endParaRPr lang="en-IE"/>
          </a:p>
        </p:txBody>
      </p:sp>
    </p:spTree>
    <p:extLst>
      <p:ext uri="{BB962C8B-B14F-4D97-AF65-F5344CB8AC3E}">
        <p14:creationId xmlns:p14="http://schemas.microsoft.com/office/powerpoint/2010/main" val="906952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Kirk (2016) p134</a:t>
            </a:r>
            <a:endParaRPr lang="en-US"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10</a:t>
            </a:fld>
            <a:endParaRPr lang="en-IE"/>
          </a:p>
        </p:txBody>
      </p:sp>
    </p:spTree>
    <p:extLst>
      <p:ext uri="{BB962C8B-B14F-4D97-AF65-F5344CB8AC3E}">
        <p14:creationId xmlns:p14="http://schemas.microsoft.com/office/powerpoint/2010/main" val="1283875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http://guns.periscopic.com/?year=2013</a:t>
            </a:r>
            <a:endParaRPr lang="ga-IE" dirty="0"/>
          </a:p>
          <a:p>
            <a:r>
              <a:rPr lang="ga-IE" dirty="0"/>
              <a:t>Go and explore</a:t>
            </a:r>
            <a:r>
              <a:rPr lang="ga-IE" baseline="0" dirty="0"/>
              <a:t> it</a:t>
            </a:r>
            <a:endParaRPr lang="ga-IE"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11</a:t>
            </a:fld>
            <a:endParaRPr lang="en-IE"/>
          </a:p>
        </p:txBody>
      </p:sp>
    </p:spTree>
    <p:extLst>
      <p:ext uri="{BB962C8B-B14F-4D97-AF65-F5344CB8AC3E}">
        <p14:creationId xmlns:p14="http://schemas.microsoft.com/office/powerpoint/2010/main" val="134278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12</a:t>
            </a:fld>
            <a:endParaRPr lang="en-IE"/>
          </a:p>
        </p:txBody>
      </p:sp>
    </p:spTree>
    <p:extLst>
      <p:ext uri="{BB962C8B-B14F-4D97-AF65-F5344CB8AC3E}">
        <p14:creationId xmlns:p14="http://schemas.microsoft.com/office/powerpoint/2010/main" val="616856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ga-IE" dirty="0"/>
              <a:t>Source: </a:t>
            </a:r>
            <a:r>
              <a:rPr lang="en-IE" dirty="0"/>
              <a:t>http://neoformix.com/Projects/ObesitySlope/</a:t>
            </a:r>
            <a:endParaRPr lang="ga-IE" dirty="0"/>
          </a:p>
          <a:p>
            <a:endParaRPr lang="ga-IE"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13</a:t>
            </a:fld>
            <a:endParaRPr lang="en-IE"/>
          </a:p>
        </p:txBody>
      </p:sp>
    </p:spTree>
    <p:extLst>
      <p:ext uri="{BB962C8B-B14F-4D97-AF65-F5344CB8AC3E}">
        <p14:creationId xmlns:p14="http://schemas.microsoft.com/office/powerpoint/2010/main" val="2018380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14</a:t>
            </a:fld>
            <a:endParaRPr lang="en-IE"/>
          </a:p>
        </p:txBody>
      </p:sp>
    </p:spTree>
    <p:extLst>
      <p:ext uri="{BB962C8B-B14F-4D97-AF65-F5344CB8AC3E}">
        <p14:creationId xmlns:p14="http://schemas.microsoft.com/office/powerpoint/2010/main" val="1515188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ga-IE" dirty="0"/>
              <a:t>Source: http://noahveltman.com/nflplayers/</a:t>
            </a:r>
          </a:p>
          <a:p>
            <a:endParaRPr lang="ga-IE" dirty="0"/>
          </a:p>
          <a:p>
            <a:r>
              <a:rPr lang="en-IE" dirty="0"/>
              <a:t>Animated heat map</a:t>
            </a:r>
          </a:p>
        </p:txBody>
      </p:sp>
      <p:sp>
        <p:nvSpPr>
          <p:cNvPr id="4" name="Slide Number Placeholder 3"/>
          <p:cNvSpPr>
            <a:spLocks noGrp="1"/>
          </p:cNvSpPr>
          <p:nvPr>
            <p:ph type="sldNum" sz="quarter" idx="10"/>
          </p:nvPr>
        </p:nvSpPr>
        <p:spPr/>
        <p:txBody>
          <a:bodyPr/>
          <a:lstStyle/>
          <a:p>
            <a:fld id="{779A035B-5DEA-40A1-8D08-244C86C57E36}" type="slidenum">
              <a:rPr lang="en-IE" smtClean="0"/>
              <a:t>15</a:t>
            </a:fld>
            <a:endParaRPr lang="en-IE"/>
          </a:p>
        </p:txBody>
      </p:sp>
    </p:spTree>
    <p:extLst>
      <p:ext uri="{BB962C8B-B14F-4D97-AF65-F5344CB8AC3E}">
        <p14:creationId xmlns:p14="http://schemas.microsoft.com/office/powerpoint/2010/main" val="1314329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ga-IE" dirty="0"/>
              <a:t>Builds a narrative</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16</a:t>
            </a:fld>
            <a:endParaRPr lang="en-IE"/>
          </a:p>
        </p:txBody>
      </p:sp>
    </p:spTree>
    <p:extLst>
      <p:ext uri="{BB962C8B-B14F-4D97-AF65-F5344CB8AC3E}">
        <p14:creationId xmlns:p14="http://schemas.microsoft.com/office/powerpoint/2010/main" val="152322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ga-IE" dirty="0"/>
              <a:t>Source: https://www.bloomberg.com/graphics/dataview/how-americans-die/</a:t>
            </a:r>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17</a:t>
            </a:fld>
            <a:endParaRPr lang="en-IE"/>
          </a:p>
        </p:txBody>
      </p:sp>
    </p:spTree>
    <p:extLst>
      <p:ext uri="{BB962C8B-B14F-4D97-AF65-F5344CB8AC3E}">
        <p14:creationId xmlns:p14="http://schemas.microsoft.com/office/powerpoint/2010/main" val="4044052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https://earthobservatory.nasa.gov/IOTD/view.php?id=86027</a:t>
            </a:r>
            <a:endParaRPr lang="ga-IE" dirty="0"/>
          </a:p>
          <a:p>
            <a:r>
              <a:rPr lang="ga-IE" dirty="0"/>
              <a:t>Bad example</a:t>
            </a:r>
            <a:r>
              <a:rPr lang="ga-IE" baseline="0" dirty="0"/>
              <a:t> – the sequencing is too sudden</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18</a:t>
            </a:fld>
            <a:endParaRPr lang="en-IE"/>
          </a:p>
        </p:txBody>
      </p:sp>
    </p:spTree>
    <p:extLst>
      <p:ext uri="{BB962C8B-B14F-4D97-AF65-F5344CB8AC3E}">
        <p14:creationId xmlns:p14="http://schemas.microsoft.com/office/powerpoint/2010/main" val="2314413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https://earthobservatory.nasa.gov/IOTD/view.php?id=86027</a:t>
            </a:r>
            <a:endParaRPr lang="ga-IE"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19</a:t>
            </a:fld>
            <a:endParaRPr lang="en-IE"/>
          </a:p>
        </p:txBody>
      </p:sp>
    </p:spTree>
    <p:extLst>
      <p:ext uri="{BB962C8B-B14F-4D97-AF65-F5344CB8AC3E}">
        <p14:creationId xmlns:p14="http://schemas.microsoft.com/office/powerpoint/2010/main" val="503923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a:t>
            </a:fld>
            <a:endParaRPr lang="en-IE"/>
          </a:p>
        </p:txBody>
      </p:sp>
    </p:spTree>
    <p:extLst>
      <p:ext uri="{BB962C8B-B14F-4D97-AF65-F5344CB8AC3E}">
        <p14:creationId xmlns:p14="http://schemas.microsoft.com/office/powerpoint/2010/main" val="4100018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https://earthobservatory.nasa.gov/IOTD/view.php?id=86027</a:t>
            </a:r>
            <a:endParaRPr lang="ga-IE"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20</a:t>
            </a:fld>
            <a:endParaRPr lang="en-IE"/>
          </a:p>
        </p:txBody>
      </p:sp>
    </p:spTree>
    <p:extLst>
      <p:ext uri="{BB962C8B-B14F-4D97-AF65-F5344CB8AC3E}">
        <p14:creationId xmlns:p14="http://schemas.microsoft.com/office/powerpoint/2010/main" val="3618062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https://earthobservatory.nasa.gov/IOTD/view.php?id=86027</a:t>
            </a:r>
            <a:endParaRPr lang="ga-IE"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21</a:t>
            </a:fld>
            <a:endParaRPr lang="en-IE"/>
          </a:p>
        </p:txBody>
      </p:sp>
    </p:spTree>
    <p:extLst>
      <p:ext uri="{BB962C8B-B14F-4D97-AF65-F5344CB8AC3E}">
        <p14:creationId xmlns:p14="http://schemas.microsoft.com/office/powerpoint/2010/main" val="2005172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ga-IE" dirty="0"/>
              <a:t>Source:</a:t>
            </a:r>
            <a:r>
              <a:rPr lang="ga-IE" baseline="0" dirty="0"/>
              <a:t> </a:t>
            </a:r>
            <a:r>
              <a:rPr lang="en-GB" altLang="en-US" dirty="0">
                <a:hlinkClick r:id="rId3"/>
              </a:rPr>
              <a:t>http://www.washingtonpost.com/wp-srv/special/sports/bryce-harper-swing-of-beauty</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22</a:t>
            </a:fld>
            <a:endParaRPr lang="en-IE"/>
          </a:p>
        </p:txBody>
      </p:sp>
    </p:spTree>
    <p:extLst>
      <p:ext uri="{BB962C8B-B14F-4D97-AF65-F5344CB8AC3E}">
        <p14:creationId xmlns:p14="http://schemas.microsoft.com/office/powerpoint/2010/main" val="1999758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23</a:t>
            </a:fld>
            <a:endParaRPr lang="en-IE"/>
          </a:p>
        </p:txBody>
      </p:sp>
    </p:spTree>
    <p:extLst>
      <p:ext uri="{BB962C8B-B14F-4D97-AF65-F5344CB8AC3E}">
        <p14:creationId xmlns:p14="http://schemas.microsoft.com/office/powerpoint/2010/main" val="1671338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http://www.neighbourhood.statistics.gov.uk/HTMLDocs/dvc147/</a:t>
            </a:r>
            <a:endParaRPr lang="ga-IE" dirty="0"/>
          </a:p>
          <a:p>
            <a:pPr marL="0" marR="0" lvl="0" indent="0" algn="l" defTabSz="914400" rtl="0" eaLnBrk="1" fontAlgn="auto" latinLnBrk="0" hangingPunct="1">
              <a:lnSpc>
                <a:spcPct val="100000"/>
              </a:lnSpc>
              <a:spcBef>
                <a:spcPts val="0"/>
              </a:spcBef>
              <a:spcAft>
                <a:spcPts val="0"/>
              </a:spcAft>
              <a:buClrTx/>
              <a:buSzTx/>
              <a:buFontTx/>
              <a:buNone/>
              <a:tabLst/>
              <a:defRPr/>
            </a:pPr>
            <a:r>
              <a:rPr lang="ga-IE" b="0" dirty="0"/>
              <a:t>e.g.</a:t>
            </a:r>
            <a:r>
              <a:rPr lang="ga-IE" b="0" baseline="0" dirty="0"/>
              <a:t> </a:t>
            </a:r>
            <a:r>
              <a:rPr lang="en-US" b="0" dirty="0"/>
              <a:t>Downing Street, London,</a:t>
            </a:r>
            <a:r>
              <a:rPr lang="ga-IE" b="1" baseline="0" dirty="0"/>
              <a:t> </a:t>
            </a:r>
            <a:r>
              <a:rPr lang="ga-IE" baseline="0" dirty="0"/>
              <a:t>SW1A 2AA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ga-I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Quiz</a:t>
            </a:r>
            <a:r>
              <a:rPr lang="ga-IE" baseline="0" dirty="0"/>
              <a:t>/game</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use the handle to modify the position along the slider</a:t>
            </a:r>
            <a:endParaRPr lang="ga-IE" baseline="0"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24</a:t>
            </a:fld>
            <a:endParaRPr lang="en-IE"/>
          </a:p>
        </p:txBody>
      </p:sp>
    </p:spTree>
    <p:extLst>
      <p:ext uri="{BB962C8B-B14F-4D97-AF65-F5344CB8AC3E}">
        <p14:creationId xmlns:p14="http://schemas.microsoft.com/office/powerpoint/2010/main" val="2546550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ga-IE" dirty="0"/>
              <a:t>Source: http://www.informationisbeautiful.net/visualizations/who-old-are-you/</a:t>
            </a:r>
          </a:p>
          <a:p>
            <a:r>
              <a:rPr lang="ga-IE" dirty="0"/>
              <a:t>Uses input</a:t>
            </a:r>
            <a:r>
              <a:rPr lang="ga-IE" baseline="0" dirty="0"/>
              <a:t> boxes</a:t>
            </a:r>
            <a:endParaRPr lang="ga-IE" dirty="0"/>
          </a:p>
          <a:p>
            <a:endParaRPr lang="ga-IE" dirty="0"/>
          </a:p>
          <a:p>
            <a:r>
              <a:rPr lang="ga-IE" dirty="0"/>
              <a:t>2 more examples follow</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25</a:t>
            </a:fld>
            <a:endParaRPr lang="en-IE"/>
          </a:p>
        </p:txBody>
      </p:sp>
    </p:spTree>
    <p:extLst>
      <p:ext uri="{BB962C8B-B14F-4D97-AF65-F5344CB8AC3E}">
        <p14:creationId xmlns:p14="http://schemas.microsoft.com/office/powerpoint/2010/main" val="36816555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ga-IE" dirty="0"/>
              <a:t>Source: http://www.nytimes.com/interactive/2012/11/02/us/politics/paths-to-the-white-house.html?_r=0</a:t>
            </a:r>
          </a:p>
          <a:p>
            <a:r>
              <a:rPr lang="ga-IE" dirty="0"/>
              <a:t>Uses</a:t>
            </a:r>
            <a:r>
              <a:rPr lang="ga-IE" baseline="0" dirty="0"/>
              <a:t> toggle buttons</a:t>
            </a:r>
            <a:endParaRPr lang="ga-IE"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26</a:t>
            </a:fld>
            <a:endParaRPr lang="en-IE"/>
          </a:p>
        </p:txBody>
      </p:sp>
    </p:spTree>
    <p:extLst>
      <p:ext uri="{BB962C8B-B14F-4D97-AF65-F5344CB8AC3E}">
        <p14:creationId xmlns:p14="http://schemas.microsoft.com/office/powerpoint/2010/main" val="3085035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ga-IE" b="0" dirty="0"/>
              <a:t>OECD </a:t>
            </a:r>
            <a:r>
              <a:rPr lang="en-US" b="0" dirty="0"/>
              <a:t>Better Life Index</a:t>
            </a:r>
          </a:p>
          <a:p>
            <a:r>
              <a:rPr lang="en-IE" dirty="0"/>
              <a:t>http://www.oecdbetterlifeindex.org/#/11111111111</a:t>
            </a:r>
            <a:endParaRPr lang="ga-IE"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27</a:t>
            </a:fld>
            <a:endParaRPr lang="en-IE"/>
          </a:p>
        </p:txBody>
      </p:sp>
    </p:spTree>
    <p:extLst>
      <p:ext uri="{BB962C8B-B14F-4D97-AF65-F5344CB8AC3E}">
        <p14:creationId xmlns:p14="http://schemas.microsoft.com/office/powerpoint/2010/main" val="3366441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28</a:t>
            </a:fld>
            <a:endParaRPr lang="en-IE"/>
          </a:p>
        </p:txBody>
      </p:sp>
    </p:spTree>
    <p:extLst>
      <p:ext uri="{BB962C8B-B14F-4D97-AF65-F5344CB8AC3E}">
        <p14:creationId xmlns:p14="http://schemas.microsoft.com/office/powerpoint/2010/main" val="608769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29</a:t>
            </a:fld>
            <a:endParaRPr lang="en-IE"/>
          </a:p>
        </p:txBody>
      </p:sp>
    </p:spTree>
    <p:extLst>
      <p:ext uri="{BB962C8B-B14F-4D97-AF65-F5344CB8AC3E}">
        <p14:creationId xmlns:p14="http://schemas.microsoft.com/office/powerpoint/2010/main" val="3898174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https://public.tableau.com/views/USAEnergyDashboard/Dashboard1?:embed=y&amp;:display_count=yes</a:t>
            </a:r>
          </a:p>
        </p:txBody>
      </p:sp>
      <p:sp>
        <p:nvSpPr>
          <p:cNvPr id="4" name="Slide Number Placeholder 3"/>
          <p:cNvSpPr>
            <a:spLocks noGrp="1"/>
          </p:cNvSpPr>
          <p:nvPr>
            <p:ph type="sldNum" sz="quarter" idx="10"/>
          </p:nvPr>
        </p:nvSpPr>
        <p:spPr/>
        <p:txBody>
          <a:bodyPr/>
          <a:lstStyle/>
          <a:p>
            <a:fld id="{779A035B-5DEA-40A1-8D08-244C86C57E36}" type="slidenum">
              <a:rPr lang="en-IE" smtClean="0"/>
              <a:t>3</a:t>
            </a:fld>
            <a:endParaRPr lang="en-IE"/>
          </a:p>
        </p:txBody>
      </p:sp>
    </p:spTree>
    <p:extLst>
      <p:ext uri="{BB962C8B-B14F-4D97-AF65-F5344CB8AC3E}">
        <p14:creationId xmlns:p14="http://schemas.microsoft.com/office/powerpoint/2010/main" val="1734502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ga-IE" dirty="0"/>
              <a:t>Source: </a:t>
            </a:r>
            <a:r>
              <a:rPr lang="ga-IE" dirty="0">
                <a:hlinkClick r:id="rId3"/>
              </a:rPr>
              <a:t>http://graphics.thomsonreuters.com/15/nobels/</a:t>
            </a:r>
            <a:r>
              <a:rPr lang="ga-IE" dirty="0"/>
              <a:t> </a:t>
            </a:r>
            <a:endParaRPr lang="en-US" dirty="0"/>
          </a:p>
          <a:p>
            <a:r>
              <a:rPr lang="ga-IE" dirty="0"/>
              <a:t>Nobel</a:t>
            </a:r>
            <a:r>
              <a:rPr lang="ga-IE" baseline="0" dirty="0"/>
              <a:t> Laureates</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30</a:t>
            </a:fld>
            <a:endParaRPr lang="en-IE"/>
          </a:p>
        </p:txBody>
      </p:sp>
    </p:spTree>
    <p:extLst>
      <p:ext uri="{BB962C8B-B14F-4D97-AF65-F5344CB8AC3E}">
        <p14:creationId xmlns:p14="http://schemas.microsoft.com/office/powerpoint/2010/main" val="27681348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ga-IE" dirty="0"/>
              <a:t>Source: </a:t>
            </a:r>
            <a:r>
              <a:rPr lang="ga-IE" dirty="0">
                <a:hlinkClick r:id="rId3"/>
              </a:rPr>
              <a:t>http://www.nytimes.com/interactive/2009/03/03/us/20090303_LEONHARDT.html?_r=1&amp;</a:t>
            </a:r>
            <a:endParaRPr lang="en-US" dirty="0"/>
          </a:p>
        </p:txBody>
      </p:sp>
      <p:sp>
        <p:nvSpPr>
          <p:cNvPr id="4" name="Slide Number Placeholder 3"/>
          <p:cNvSpPr>
            <a:spLocks noGrp="1"/>
          </p:cNvSpPr>
          <p:nvPr>
            <p:ph type="sldNum" sz="quarter" idx="10"/>
          </p:nvPr>
        </p:nvSpPr>
        <p:spPr/>
        <p:txBody>
          <a:bodyPr/>
          <a:lstStyle/>
          <a:p>
            <a:fld id="{779A035B-5DEA-40A1-8D08-244C86C57E36}" type="slidenum">
              <a:rPr lang="en-IE" smtClean="0"/>
              <a:t>31</a:t>
            </a:fld>
            <a:endParaRPr lang="en-IE"/>
          </a:p>
        </p:txBody>
      </p:sp>
    </p:spTree>
    <p:extLst>
      <p:ext uri="{BB962C8B-B14F-4D97-AF65-F5344CB8AC3E}">
        <p14:creationId xmlns:p14="http://schemas.microsoft.com/office/powerpoint/2010/main" val="490611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ga-IE" dirty="0"/>
              <a:t>Source: </a:t>
            </a:r>
            <a:r>
              <a:rPr lang="ga-IE" dirty="0">
                <a:hlinkClick r:id="rId3"/>
              </a:rPr>
              <a:t>http://visual.ons.gov.uk/how-big-will-the-uk-population-be-in-25-years-time/</a:t>
            </a:r>
            <a:r>
              <a:rPr lang="ga-IE" dirty="0"/>
              <a:t> </a:t>
            </a:r>
            <a:endParaRPr lang="en-US"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32</a:t>
            </a:fld>
            <a:endParaRPr lang="en-IE"/>
          </a:p>
        </p:txBody>
      </p:sp>
    </p:spTree>
    <p:extLst>
      <p:ext uri="{BB962C8B-B14F-4D97-AF65-F5344CB8AC3E}">
        <p14:creationId xmlns:p14="http://schemas.microsoft.com/office/powerpoint/2010/main" val="2702526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ga-IE" dirty="0"/>
              <a:t>Source: </a:t>
            </a:r>
            <a:r>
              <a:rPr lang="ga-IE" dirty="0">
                <a:hlinkClick r:id="rId3"/>
              </a:rPr>
              <a:t>http://projects.propublica.org/graphics/workers-comp-reform-by-state?state=New_York</a:t>
            </a:r>
            <a:r>
              <a:rPr lang="ga-IE" dirty="0"/>
              <a:t> </a:t>
            </a:r>
            <a:endParaRPr lang="en-US"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33</a:t>
            </a:fld>
            <a:endParaRPr lang="en-IE"/>
          </a:p>
        </p:txBody>
      </p:sp>
    </p:spTree>
    <p:extLst>
      <p:ext uri="{BB962C8B-B14F-4D97-AF65-F5344CB8AC3E}">
        <p14:creationId xmlns:p14="http://schemas.microsoft.com/office/powerpoint/2010/main" val="1175690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ga-IE" dirty="0"/>
              <a:t>Source: </a:t>
            </a:r>
            <a:r>
              <a:rPr lang="ga-IE" dirty="0">
                <a:hlinkClick r:id="rId3"/>
              </a:rPr>
              <a:t>http://graphics.thomsonreuters.com/14/ecbtests/index.html</a:t>
            </a:r>
            <a:r>
              <a:rPr lang="ga-IE" dirty="0"/>
              <a:t> </a:t>
            </a:r>
            <a:endParaRPr lang="en-US"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34</a:t>
            </a:fld>
            <a:endParaRPr lang="en-IE"/>
          </a:p>
        </p:txBody>
      </p:sp>
    </p:spTree>
    <p:extLst>
      <p:ext uri="{BB962C8B-B14F-4D97-AF65-F5344CB8AC3E}">
        <p14:creationId xmlns:p14="http://schemas.microsoft.com/office/powerpoint/2010/main" val="5212715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35</a:t>
            </a:fld>
            <a:endParaRPr lang="en-IE"/>
          </a:p>
        </p:txBody>
      </p:sp>
    </p:spTree>
    <p:extLst>
      <p:ext uri="{BB962C8B-B14F-4D97-AF65-F5344CB8AC3E}">
        <p14:creationId xmlns:p14="http://schemas.microsoft.com/office/powerpoint/2010/main" val="1213825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ga-IE" dirty="0"/>
              <a:t>“</a:t>
            </a:r>
            <a:r>
              <a:rPr lang="en-US" dirty="0"/>
              <a:t>Rhetoric</a:t>
            </a:r>
          </a:p>
          <a:p>
            <a:r>
              <a:rPr lang="en-US" dirty="0"/>
              <a:t>The absence of “God” from earlier addresses surprised Fields, who said earlier references framed God as a “divine majesty,” but in later political rhetoric, God has been treated more like an old buddy, one who understands and likes us and one whom we like and understand.”</a:t>
            </a:r>
          </a:p>
          <a:p>
            <a:r>
              <a:rPr lang="en-US" dirty="0"/>
              <a:t>“Must” was a favorite rallying word of Franklin D. Roosevelt, who used his addresses to assert confidence and assured determination to the nation. The trend continued to blossom in subsequent decades.</a:t>
            </a:r>
            <a:r>
              <a:rPr lang="ga-IE" dirty="0"/>
              <a:t>”</a:t>
            </a:r>
          </a:p>
          <a:p>
            <a:r>
              <a:rPr lang="ga-IE" dirty="0"/>
              <a:t>Source: https://www.washingtonpost.com/graphics/politics/2016-sotu/language/ </a:t>
            </a:r>
            <a:endParaRPr lang="en-US"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36</a:t>
            </a:fld>
            <a:endParaRPr lang="en-IE"/>
          </a:p>
        </p:txBody>
      </p:sp>
    </p:spTree>
    <p:extLst>
      <p:ext uri="{BB962C8B-B14F-4D97-AF65-F5344CB8AC3E}">
        <p14:creationId xmlns:p14="http://schemas.microsoft.com/office/powerpoint/2010/main" val="2999402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37</a:t>
            </a:fld>
            <a:endParaRPr lang="en-IE"/>
          </a:p>
        </p:txBody>
      </p:sp>
    </p:spTree>
    <p:extLst>
      <p:ext uri="{BB962C8B-B14F-4D97-AF65-F5344CB8AC3E}">
        <p14:creationId xmlns:p14="http://schemas.microsoft.com/office/powerpoint/2010/main" val="17313053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ga-IE" dirty="0"/>
              <a:t>How do suicide and drugs compare to other violent  deaths across the population?</a:t>
            </a:r>
          </a:p>
          <a:p>
            <a:r>
              <a:rPr lang="ga-IE" dirty="0"/>
              <a:t>Dynamically</a:t>
            </a:r>
            <a:r>
              <a:rPr lang="ga-IE" baseline="0" dirty="0"/>
              <a:t> reveals the values of every mark (x and y values)</a:t>
            </a:r>
            <a:endParaRPr lang="ga-IE"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38</a:t>
            </a:fld>
            <a:endParaRPr lang="en-IE"/>
          </a:p>
        </p:txBody>
      </p:sp>
    </p:spTree>
    <p:extLst>
      <p:ext uri="{BB962C8B-B14F-4D97-AF65-F5344CB8AC3E}">
        <p14:creationId xmlns:p14="http://schemas.microsoft.com/office/powerpoint/2010/main" val="2861949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39</a:t>
            </a:fld>
            <a:endParaRPr lang="en-IE"/>
          </a:p>
        </p:txBody>
      </p:sp>
    </p:spTree>
    <p:extLst>
      <p:ext uri="{BB962C8B-B14F-4D97-AF65-F5344CB8AC3E}">
        <p14:creationId xmlns:p14="http://schemas.microsoft.com/office/powerpoint/2010/main" val="87732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https://www.theatlantic.com/technology/archive/2014/01/-em-the-new-york-times-em-most-popular-story-of-2013-was-not-an-article/283167/</a:t>
            </a:r>
            <a:endParaRPr lang="ga-IE" dirty="0"/>
          </a:p>
          <a:p>
            <a:endParaRPr lang="ga-IE" dirty="0"/>
          </a:p>
          <a:p>
            <a:r>
              <a:rPr lang="ga-IE" dirty="0"/>
              <a:t>Exercise:</a:t>
            </a:r>
            <a:r>
              <a:rPr lang="ga-IE" baseline="0" dirty="0"/>
              <a:t> http://www.nytimes.com/interactive/2013/12/20/sunday-review/dialect-quiz-map.html?_r=0</a:t>
            </a:r>
          </a:p>
          <a:p>
            <a:endParaRPr lang="ga-IE" baseline="0" dirty="0"/>
          </a:p>
          <a:p>
            <a:r>
              <a:rPr lang="en-US" dirty="0"/>
              <a:t>What does the way you speak say about where you’re from? Answer all the questions below to see your personal dialect map.</a:t>
            </a:r>
            <a:endParaRPr lang="ga-IE" baseline="0" dirty="0"/>
          </a:p>
          <a:p>
            <a:endParaRPr lang="en-IE" dirty="0"/>
          </a:p>
          <a:p>
            <a:endParaRPr lang="en-IE"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4</a:t>
            </a:fld>
            <a:endParaRPr lang="en-IE"/>
          </a:p>
        </p:txBody>
      </p:sp>
    </p:spTree>
    <p:extLst>
      <p:ext uri="{BB962C8B-B14F-4D97-AF65-F5344CB8AC3E}">
        <p14:creationId xmlns:p14="http://schemas.microsoft.com/office/powerpoint/2010/main" val="1263598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ga-IE" dirty="0"/>
              <a:t>Source: </a:t>
            </a:r>
            <a:r>
              <a:rPr lang="ga-IE" dirty="0">
                <a:hlinkClick r:id="rId3"/>
              </a:rPr>
              <a:t>https://projects.propublica.org/killing-the-colorado/explore-the-river#big-thompson-project</a:t>
            </a:r>
            <a:r>
              <a:rPr lang="ga-IE" dirty="0"/>
              <a:t> </a:t>
            </a:r>
            <a:endParaRPr lang="en-US" dirty="0"/>
          </a:p>
          <a:p>
            <a:endParaRPr lang="ga-IE" dirty="0"/>
          </a:p>
          <a:p>
            <a:r>
              <a:rPr lang="ga-IE" dirty="0"/>
              <a:t>Use a vertical landscape</a:t>
            </a:r>
            <a:r>
              <a:rPr lang="ga-IE" baseline="0" dirty="0"/>
              <a:t> to follow the narrative – “ scrollytelling”  Kirk (2016) p238</a:t>
            </a:r>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40</a:t>
            </a:fld>
            <a:endParaRPr lang="en-IE"/>
          </a:p>
        </p:txBody>
      </p:sp>
    </p:spTree>
    <p:extLst>
      <p:ext uri="{BB962C8B-B14F-4D97-AF65-F5344CB8AC3E}">
        <p14:creationId xmlns:p14="http://schemas.microsoft.com/office/powerpoint/2010/main" val="2848807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41</a:t>
            </a:fld>
            <a:endParaRPr lang="en-IE"/>
          </a:p>
        </p:txBody>
      </p:sp>
    </p:spTree>
    <p:extLst>
      <p:ext uri="{BB962C8B-B14F-4D97-AF65-F5344CB8AC3E}">
        <p14:creationId xmlns:p14="http://schemas.microsoft.com/office/powerpoint/2010/main" val="12964497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ga-IE" dirty="0"/>
              <a:t>Kirk (2016) p238</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42</a:t>
            </a:fld>
            <a:endParaRPr lang="en-IE"/>
          </a:p>
        </p:txBody>
      </p:sp>
    </p:spTree>
    <p:extLst>
      <p:ext uri="{BB962C8B-B14F-4D97-AF65-F5344CB8AC3E}">
        <p14:creationId xmlns:p14="http://schemas.microsoft.com/office/powerpoint/2010/main" val="2498055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ga-IE" dirty="0"/>
              <a:t>Comparison</a:t>
            </a:r>
            <a:r>
              <a:rPr lang="ga-IE" baseline="0" dirty="0"/>
              <a:t> of one moment with another; one approach: use </a:t>
            </a:r>
            <a:r>
              <a:rPr lang="ga-IE" i="1" baseline="0" dirty="0"/>
              <a:t>small multiples -- </a:t>
            </a:r>
            <a:r>
              <a:rPr lang="ga-IE" i="0" baseline="0" dirty="0"/>
              <a:t> repeat the same representation for each moment in time, and present all of them in one single view</a:t>
            </a:r>
            <a:endParaRPr lang="en-IE" i="1" dirty="0"/>
          </a:p>
        </p:txBody>
      </p:sp>
      <p:sp>
        <p:nvSpPr>
          <p:cNvPr id="4" name="Slide Number Placeholder 3"/>
          <p:cNvSpPr>
            <a:spLocks noGrp="1"/>
          </p:cNvSpPr>
          <p:nvPr>
            <p:ph type="sldNum" sz="quarter" idx="10"/>
          </p:nvPr>
        </p:nvSpPr>
        <p:spPr/>
        <p:txBody>
          <a:bodyPr/>
          <a:lstStyle/>
          <a:p>
            <a:fld id="{779A035B-5DEA-40A1-8D08-244C86C57E36}" type="slidenum">
              <a:rPr lang="en-IE" smtClean="0"/>
              <a:t>43</a:t>
            </a:fld>
            <a:endParaRPr lang="en-IE"/>
          </a:p>
        </p:txBody>
      </p:sp>
    </p:spTree>
    <p:extLst>
      <p:ext uri="{BB962C8B-B14F-4D97-AF65-F5344CB8AC3E}">
        <p14:creationId xmlns:p14="http://schemas.microsoft.com/office/powerpoint/2010/main" val="42404805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44</a:t>
            </a:fld>
            <a:endParaRPr lang="en-IE"/>
          </a:p>
        </p:txBody>
      </p:sp>
    </p:spTree>
    <p:extLst>
      <p:ext uri="{BB962C8B-B14F-4D97-AF65-F5344CB8AC3E}">
        <p14:creationId xmlns:p14="http://schemas.microsoft.com/office/powerpoint/2010/main" val="22312013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Undergraduate </a:t>
            </a:r>
            <a:r>
              <a:rPr lang="en-US" dirty="0" err="1"/>
              <a:t>honours</a:t>
            </a:r>
            <a:r>
              <a:rPr lang="en-US" dirty="0"/>
              <a:t> degrees, </a:t>
            </a:r>
            <a:r>
              <a:rPr lang="en-US" dirty="0" err="1"/>
              <a:t>ord</a:t>
            </a:r>
            <a:r>
              <a:rPr lang="en-US" dirty="0"/>
              <a:t> degrees, certs &amp; diplomas, Foundation and Access awarded in Universities in the calendar Year 2014 by field of study (ISCED): full-time &amp; part-time (including distance and e-learning)</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45</a:t>
            </a:fld>
            <a:endParaRPr lang="en-IE"/>
          </a:p>
        </p:txBody>
      </p:sp>
    </p:spTree>
    <p:extLst>
      <p:ext uri="{BB962C8B-B14F-4D97-AF65-F5344CB8AC3E}">
        <p14:creationId xmlns:p14="http://schemas.microsoft.com/office/powerpoint/2010/main" val="41911557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Interesting to compare Amy Balliett:</a:t>
            </a:r>
          </a:p>
          <a:p>
            <a:r>
              <a:rPr lang="en-IE" dirty="0"/>
              <a:t>	https://www.smashingmagazine.com/2011/10/the-dos-and-donts-of-infographic-design/</a:t>
            </a:r>
          </a:p>
          <a:p>
            <a:endParaRPr lang="en-IE" dirty="0"/>
          </a:p>
          <a:p>
            <a:r>
              <a:rPr lang="en-IE" dirty="0"/>
              <a:t>With Nathan </a:t>
            </a:r>
            <a:r>
              <a:rPr lang="en-IE" dirty="0" err="1"/>
              <a:t>Yau’s</a:t>
            </a:r>
            <a:r>
              <a:rPr lang="en-IE" dirty="0"/>
              <a:t> response:</a:t>
            </a:r>
          </a:p>
          <a:p>
            <a:r>
              <a:rPr lang="en-IE" dirty="0"/>
              <a:t>	https://www.smashingmagazine.com/2011/10/the-dos-and-donts-of-infographic-design-revisited/</a:t>
            </a:r>
          </a:p>
          <a:p>
            <a:endParaRPr lang="en-IE" dirty="0"/>
          </a:p>
          <a:p>
            <a:endParaRPr lang="en-IE"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46</a:t>
            </a:fld>
            <a:endParaRPr lang="en-IE"/>
          </a:p>
        </p:txBody>
      </p:sp>
    </p:spTree>
    <p:extLst>
      <p:ext uri="{BB962C8B-B14F-4D97-AF65-F5344CB8AC3E}">
        <p14:creationId xmlns:p14="http://schemas.microsoft.com/office/powerpoint/2010/main" val="10795637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Remember that design isn’t just about making things pretty. It’s about making things work, and in the case of infographics, that means representing data accurately and clearly. It means letting the data speak and not putting extraneous icons all over the place to obscure what’s important.</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47</a:t>
            </a:fld>
            <a:endParaRPr lang="en-IE"/>
          </a:p>
        </p:txBody>
      </p:sp>
    </p:spTree>
    <p:extLst>
      <p:ext uri="{BB962C8B-B14F-4D97-AF65-F5344CB8AC3E}">
        <p14:creationId xmlns:p14="http://schemas.microsoft.com/office/powerpoint/2010/main" val="27746808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Remember that design isn’t just about making things pretty. It’s about making things work, and in the case of infographics, that means representing data accurately and clearly. It means letting the data speak and not putting extraneous icons all over the place to obscure what’s important.</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48</a:t>
            </a:fld>
            <a:endParaRPr lang="en-IE"/>
          </a:p>
        </p:txBody>
      </p:sp>
    </p:spTree>
    <p:extLst>
      <p:ext uri="{BB962C8B-B14F-4D97-AF65-F5344CB8AC3E}">
        <p14:creationId xmlns:p14="http://schemas.microsoft.com/office/powerpoint/2010/main" val="33418954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 Example taken from: http://flowingdata.com/2011/05/11/how-to-map-connections-with-great-circles/</a:t>
            </a:r>
          </a:p>
          <a:p>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library(maps)</a:t>
            </a:r>
          </a:p>
          <a:p>
            <a:r>
              <a:rPr lang="en-US" sz="800" b="0" i="0" kern="1200" baseline="0" dirty="0">
                <a:solidFill>
                  <a:schemeClr val="tx1"/>
                </a:solidFill>
                <a:effectLst/>
                <a:latin typeface="Courier New" panose="02070309020205020404" pitchFamily="49" charset="0"/>
                <a:ea typeface="+mn-ea"/>
                <a:cs typeface="+mn-cs"/>
              </a:rPr>
              <a:t>library(geosphere)</a:t>
            </a:r>
          </a:p>
          <a:p>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map("state")</a:t>
            </a:r>
          </a:p>
          <a:p>
            <a:r>
              <a:rPr lang="en-US" sz="800" b="0" i="0" kern="1200" baseline="0" dirty="0">
                <a:solidFill>
                  <a:schemeClr val="tx1"/>
                </a:solidFill>
                <a:effectLst/>
                <a:latin typeface="Courier New" panose="02070309020205020404" pitchFamily="49" charset="0"/>
                <a:ea typeface="+mn-ea"/>
                <a:cs typeface="+mn-cs"/>
              </a:rPr>
              <a:t>map("world")</a:t>
            </a:r>
          </a:p>
          <a:p>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 Limiting boundaries</a:t>
            </a:r>
          </a:p>
          <a:p>
            <a:r>
              <a:rPr lang="en-US" sz="800" b="0" i="0" kern="1200" baseline="0" dirty="0" err="1">
                <a:solidFill>
                  <a:schemeClr val="tx1"/>
                </a:solidFill>
                <a:effectLst/>
                <a:latin typeface="Courier New" panose="02070309020205020404" pitchFamily="49" charset="0"/>
                <a:ea typeface="+mn-ea"/>
                <a:cs typeface="+mn-cs"/>
              </a:rPr>
              <a:t>xlim</a:t>
            </a:r>
            <a:r>
              <a:rPr lang="en-US" sz="800" b="0" i="0" kern="1200" baseline="0" dirty="0">
                <a:solidFill>
                  <a:schemeClr val="tx1"/>
                </a:solidFill>
                <a:effectLst/>
                <a:latin typeface="Courier New" panose="02070309020205020404" pitchFamily="49" charset="0"/>
                <a:ea typeface="+mn-ea"/>
                <a:cs typeface="+mn-cs"/>
              </a:rPr>
              <a:t> &lt;- c(-171.738281, -56.601563)</a:t>
            </a:r>
          </a:p>
          <a:p>
            <a:r>
              <a:rPr lang="en-US" sz="800" b="0" i="0" kern="1200" baseline="0" dirty="0" err="1">
                <a:solidFill>
                  <a:schemeClr val="tx1"/>
                </a:solidFill>
                <a:effectLst/>
                <a:latin typeface="Courier New" panose="02070309020205020404" pitchFamily="49" charset="0"/>
                <a:ea typeface="+mn-ea"/>
                <a:cs typeface="+mn-cs"/>
              </a:rPr>
              <a:t>ylim</a:t>
            </a:r>
            <a:r>
              <a:rPr lang="en-US" sz="800" b="0" i="0" kern="1200" baseline="0" dirty="0">
                <a:solidFill>
                  <a:schemeClr val="tx1"/>
                </a:solidFill>
                <a:effectLst/>
                <a:latin typeface="Courier New" panose="02070309020205020404" pitchFamily="49" charset="0"/>
                <a:ea typeface="+mn-ea"/>
                <a:cs typeface="+mn-cs"/>
              </a:rPr>
              <a:t> &lt;- c(12.039321, 71.856229)</a:t>
            </a:r>
          </a:p>
          <a:p>
            <a:r>
              <a:rPr lang="en-US" sz="800" b="0" i="0" kern="1200" baseline="0" dirty="0">
                <a:solidFill>
                  <a:schemeClr val="tx1"/>
                </a:solidFill>
                <a:effectLst/>
                <a:latin typeface="Courier New" panose="02070309020205020404" pitchFamily="49" charset="0"/>
                <a:ea typeface="+mn-ea"/>
                <a:cs typeface="+mn-cs"/>
              </a:rPr>
              <a:t>map("world", col="#f2f2f2", fill=TRUE, </a:t>
            </a:r>
            <a:r>
              <a:rPr lang="en-US" sz="800" b="0" i="0" kern="1200" baseline="0" dirty="0" err="1">
                <a:solidFill>
                  <a:schemeClr val="tx1"/>
                </a:solidFill>
                <a:effectLst/>
                <a:latin typeface="Courier New" panose="02070309020205020404" pitchFamily="49" charset="0"/>
                <a:ea typeface="+mn-ea"/>
                <a:cs typeface="+mn-cs"/>
              </a:rPr>
              <a:t>bg</a:t>
            </a:r>
            <a:r>
              <a:rPr lang="en-US" sz="800" b="0" i="0" kern="1200" baseline="0" dirty="0">
                <a:solidFill>
                  <a:schemeClr val="tx1"/>
                </a:solidFill>
                <a:effectLst/>
                <a:latin typeface="Courier New" panose="02070309020205020404" pitchFamily="49" charset="0"/>
                <a:ea typeface="+mn-ea"/>
                <a:cs typeface="+mn-cs"/>
              </a:rPr>
              <a:t>="white", </a:t>
            </a:r>
            <a:r>
              <a:rPr lang="en-US" sz="800" b="0" i="0" kern="1200" baseline="0" dirty="0" err="1">
                <a:solidFill>
                  <a:schemeClr val="tx1"/>
                </a:solidFill>
                <a:effectLst/>
                <a:latin typeface="Courier New" panose="02070309020205020404" pitchFamily="49" charset="0"/>
                <a:ea typeface="+mn-ea"/>
                <a:cs typeface="+mn-cs"/>
              </a:rPr>
              <a:t>lwd</a:t>
            </a:r>
            <a:r>
              <a:rPr lang="en-US" sz="800" b="0" i="0" kern="1200" baseline="0" dirty="0">
                <a:solidFill>
                  <a:schemeClr val="tx1"/>
                </a:solidFill>
                <a:effectLst/>
                <a:latin typeface="Courier New" panose="02070309020205020404" pitchFamily="49" charset="0"/>
                <a:ea typeface="+mn-ea"/>
                <a:cs typeface="+mn-cs"/>
              </a:rPr>
              <a:t>=0.05, </a:t>
            </a:r>
            <a:r>
              <a:rPr lang="en-US" sz="800" b="0" i="0" kern="1200" baseline="0" dirty="0" err="1">
                <a:solidFill>
                  <a:schemeClr val="tx1"/>
                </a:solidFill>
                <a:effectLst/>
                <a:latin typeface="Courier New" panose="02070309020205020404" pitchFamily="49" charset="0"/>
                <a:ea typeface="+mn-ea"/>
                <a:cs typeface="+mn-cs"/>
              </a:rPr>
              <a:t>xlim</a:t>
            </a:r>
            <a:r>
              <a:rPr lang="en-US" sz="800" b="0" i="0" kern="1200" baseline="0" dirty="0">
                <a:solidFill>
                  <a:schemeClr val="tx1"/>
                </a:solidFill>
                <a:effectLst/>
                <a:latin typeface="Courier New" panose="02070309020205020404" pitchFamily="49" charset="0"/>
                <a:ea typeface="+mn-ea"/>
                <a:cs typeface="+mn-cs"/>
              </a:rPr>
              <a:t>=</a:t>
            </a:r>
            <a:r>
              <a:rPr lang="en-US" sz="800" b="0" i="0" kern="1200" baseline="0" dirty="0" err="1">
                <a:solidFill>
                  <a:schemeClr val="tx1"/>
                </a:solidFill>
                <a:effectLst/>
                <a:latin typeface="Courier New" panose="02070309020205020404" pitchFamily="49" charset="0"/>
                <a:ea typeface="+mn-ea"/>
                <a:cs typeface="+mn-cs"/>
              </a:rPr>
              <a:t>xlim</a:t>
            </a:r>
            <a:r>
              <a:rPr lang="en-US" sz="800" b="0" i="0" kern="1200" baseline="0" dirty="0">
                <a:solidFill>
                  <a:schemeClr val="tx1"/>
                </a:solidFill>
                <a:effectLst/>
                <a:latin typeface="Courier New" panose="02070309020205020404" pitchFamily="49" charset="0"/>
                <a:ea typeface="+mn-ea"/>
                <a:cs typeface="+mn-cs"/>
              </a:rPr>
              <a:t>, </a:t>
            </a:r>
            <a:r>
              <a:rPr lang="en-US" sz="800" b="0" i="0" kern="1200" baseline="0" dirty="0" err="1">
                <a:solidFill>
                  <a:schemeClr val="tx1"/>
                </a:solidFill>
                <a:effectLst/>
                <a:latin typeface="Courier New" panose="02070309020205020404" pitchFamily="49" charset="0"/>
                <a:ea typeface="+mn-ea"/>
                <a:cs typeface="+mn-cs"/>
              </a:rPr>
              <a:t>ylim</a:t>
            </a:r>
            <a:r>
              <a:rPr lang="en-US" sz="800" b="0" i="0" kern="1200" baseline="0" dirty="0">
                <a:solidFill>
                  <a:schemeClr val="tx1"/>
                </a:solidFill>
                <a:effectLst/>
                <a:latin typeface="Courier New" panose="02070309020205020404" pitchFamily="49" charset="0"/>
                <a:ea typeface="+mn-ea"/>
                <a:cs typeface="+mn-cs"/>
              </a:rPr>
              <a:t>=</a:t>
            </a:r>
            <a:r>
              <a:rPr lang="en-US" sz="800" b="0" i="0" kern="1200" baseline="0" dirty="0" err="1">
                <a:solidFill>
                  <a:schemeClr val="tx1"/>
                </a:solidFill>
                <a:effectLst/>
                <a:latin typeface="Courier New" panose="02070309020205020404" pitchFamily="49" charset="0"/>
                <a:ea typeface="+mn-ea"/>
                <a:cs typeface="+mn-cs"/>
              </a:rPr>
              <a:t>ylim</a:t>
            </a:r>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 Draw connecting lines - draws a great circle arc from California to Maine.</a:t>
            </a:r>
          </a:p>
          <a:p>
            <a:r>
              <a:rPr lang="en-US" sz="800" b="0" i="0" kern="1200" baseline="0" dirty="0" err="1">
                <a:solidFill>
                  <a:schemeClr val="tx1"/>
                </a:solidFill>
                <a:effectLst/>
                <a:latin typeface="Courier New" panose="02070309020205020404" pitchFamily="49" charset="0"/>
                <a:ea typeface="+mn-ea"/>
                <a:cs typeface="+mn-cs"/>
              </a:rPr>
              <a:t>lat_ca</a:t>
            </a:r>
            <a:r>
              <a:rPr lang="en-US" sz="800" b="0" i="0" kern="1200" baseline="0" dirty="0">
                <a:solidFill>
                  <a:schemeClr val="tx1"/>
                </a:solidFill>
                <a:effectLst/>
                <a:latin typeface="Courier New" panose="02070309020205020404" pitchFamily="49" charset="0"/>
                <a:ea typeface="+mn-ea"/>
                <a:cs typeface="+mn-cs"/>
              </a:rPr>
              <a:t> &lt;- 39.164141</a:t>
            </a:r>
          </a:p>
          <a:p>
            <a:r>
              <a:rPr lang="en-US" sz="800" b="0" i="0" kern="1200" baseline="0" dirty="0" err="1">
                <a:solidFill>
                  <a:schemeClr val="tx1"/>
                </a:solidFill>
                <a:effectLst/>
                <a:latin typeface="Courier New" panose="02070309020205020404" pitchFamily="49" charset="0"/>
                <a:ea typeface="+mn-ea"/>
                <a:cs typeface="+mn-cs"/>
              </a:rPr>
              <a:t>lon_ca</a:t>
            </a:r>
            <a:r>
              <a:rPr lang="en-US" sz="800" b="0" i="0" kern="1200" baseline="0" dirty="0">
                <a:solidFill>
                  <a:schemeClr val="tx1"/>
                </a:solidFill>
                <a:effectLst/>
                <a:latin typeface="Courier New" panose="02070309020205020404" pitchFamily="49" charset="0"/>
                <a:ea typeface="+mn-ea"/>
                <a:cs typeface="+mn-cs"/>
              </a:rPr>
              <a:t> &lt;- -121.640625</a:t>
            </a:r>
          </a:p>
          <a:p>
            <a:r>
              <a:rPr lang="en-US" sz="800" b="0" i="0" kern="1200" baseline="0" dirty="0" err="1">
                <a:solidFill>
                  <a:schemeClr val="tx1"/>
                </a:solidFill>
                <a:effectLst/>
                <a:latin typeface="Courier New" panose="02070309020205020404" pitchFamily="49" charset="0"/>
                <a:ea typeface="+mn-ea"/>
                <a:cs typeface="+mn-cs"/>
              </a:rPr>
              <a:t>lat_me</a:t>
            </a:r>
            <a:r>
              <a:rPr lang="en-US" sz="800" b="0" i="0" kern="1200" baseline="0" dirty="0">
                <a:solidFill>
                  <a:schemeClr val="tx1"/>
                </a:solidFill>
                <a:effectLst/>
                <a:latin typeface="Courier New" panose="02070309020205020404" pitchFamily="49" charset="0"/>
                <a:ea typeface="+mn-ea"/>
                <a:cs typeface="+mn-cs"/>
              </a:rPr>
              <a:t> &lt;- 45.213004</a:t>
            </a:r>
          </a:p>
          <a:p>
            <a:r>
              <a:rPr lang="en-US" sz="800" b="0" i="0" kern="1200" baseline="0" dirty="0" err="1">
                <a:solidFill>
                  <a:schemeClr val="tx1"/>
                </a:solidFill>
                <a:effectLst/>
                <a:latin typeface="Courier New" panose="02070309020205020404" pitchFamily="49" charset="0"/>
                <a:ea typeface="+mn-ea"/>
                <a:cs typeface="+mn-cs"/>
              </a:rPr>
              <a:t>lon_me</a:t>
            </a:r>
            <a:r>
              <a:rPr lang="en-US" sz="800" b="0" i="0" kern="1200" baseline="0" dirty="0">
                <a:solidFill>
                  <a:schemeClr val="tx1"/>
                </a:solidFill>
                <a:effectLst/>
                <a:latin typeface="Courier New" panose="02070309020205020404" pitchFamily="49" charset="0"/>
                <a:ea typeface="+mn-ea"/>
                <a:cs typeface="+mn-cs"/>
              </a:rPr>
              <a:t> &lt;- -68.906250</a:t>
            </a:r>
          </a:p>
          <a:p>
            <a:r>
              <a:rPr lang="en-US" sz="800" b="0" i="0" kern="1200" baseline="0" dirty="0">
                <a:solidFill>
                  <a:schemeClr val="tx1"/>
                </a:solidFill>
                <a:effectLst/>
                <a:latin typeface="Courier New" panose="02070309020205020404" pitchFamily="49" charset="0"/>
                <a:ea typeface="+mn-ea"/>
                <a:cs typeface="+mn-cs"/>
              </a:rPr>
              <a:t>inter &lt;- </a:t>
            </a:r>
            <a:r>
              <a:rPr lang="en-US" sz="800" b="0" i="0" kern="1200" baseline="0" dirty="0" err="1">
                <a:solidFill>
                  <a:schemeClr val="tx1"/>
                </a:solidFill>
                <a:effectLst/>
                <a:latin typeface="Courier New" panose="02070309020205020404" pitchFamily="49" charset="0"/>
                <a:ea typeface="+mn-ea"/>
                <a:cs typeface="+mn-cs"/>
              </a:rPr>
              <a:t>gcIntermediate</a:t>
            </a:r>
            <a:r>
              <a:rPr lang="en-US" sz="800" b="0" i="0" kern="1200" baseline="0" dirty="0">
                <a:solidFill>
                  <a:schemeClr val="tx1"/>
                </a:solidFill>
                <a:effectLst/>
                <a:latin typeface="Courier New" panose="02070309020205020404" pitchFamily="49" charset="0"/>
                <a:ea typeface="+mn-ea"/>
                <a:cs typeface="+mn-cs"/>
              </a:rPr>
              <a:t>(c(</a:t>
            </a:r>
            <a:r>
              <a:rPr lang="en-US" sz="800" b="0" i="0" kern="1200" baseline="0" dirty="0" err="1">
                <a:solidFill>
                  <a:schemeClr val="tx1"/>
                </a:solidFill>
                <a:effectLst/>
                <a:latin typeface="Courier New" panose="02070309020205020404" pitchFamily="49" charset="0"/>
                <a:ea typeface="+mn-ea"/>
                <a:cs typeface="+mn-cs"/>
              </a:rPr>
              <a:t>lon_ca</a:t>
            </a:r>
            <a:r>
              <a:rPr lang="en-US" sz="800" b="0" i="0" kern="1200" baseline="0" dirty="0">
                <a:solidFill>
                  <a:schemeClr val="tx1"/>
                </a:solidFill>
                <a:effectLst/>
                <a:latin typeface="Courier New" panose="02070309020205020404" pitchFamily="49" charset="0"/>
                <a:ea typeface="+mn-ea"/>
                <a:cs typeface="+mn-cs"/>
              </a:rPr>
              <a:t>, </a:t>
            </a:r>
            <a:r>
              <a:rPr lang="en-US" sz="800" b="0" i="0" kern="1200" baseline="0" dirty="0" err="1">
                <a:solidFill>
                  <a:schemeClr val="tx1"/>
                </a:solidFill>
                <a:effectLst/>
                <a:latin typeface="Courier New" panose="02070309020205020404" pitchFamily="49" charset="0"/>
                <a:ea typeface="+mn-ea"/>
                <a:cs typeface="+mn-cs"/>
              </a:rPr>
              <a:t>lat_ca</a:t>
            </a:r>
            <a:r>
              <a:rPr lang="en-US" sz="800" b="0" i="0" kern="1200" baseline="0" dirty="0">
                <a:solidFill>
                  <a:schemeClr val="tx1"/>
                </a:solidFill>
                <a:effectLst/>
                <a:latin typeface="Courier New" panose="02070309020205020404" pitchFamily="49" charset="0"/>
                <a:ea typeface="+mn-ea"/>
                <a:cs typeface="+mn-cs"/>
              </a:rPr>
              <a:t>), c(</a:t>
            </a:r>
            <a:r>
              <a:rPr lang="en-US" sz="800" b="0" i="0" kern="1200" baseline="0" dirty="0" err="1">
                <a:solidFill>
                  <a:schemeClr val="tx1"/>
                </a:solidFill>
                <a:effectLst/>
                <a:latin typeface="Courier New" panose="02070309020205020404" pitchFamily="49" charset="0"/>
                <a:ea typeface="+mn-ea"/>
                <a:cs typeface="+mn-cs"/>
              </a:rPr>
              <a:t>lon_me</a:t>
            </a:r>
            <a:r>
              <a:rPr lang="en-US" sz="800" b="0" i="0" kern="1200" baseline="0" dirty="0">
                <a:solidFill>
                  <a:schemeClr val="tx1"/>
                </a:solidFill>
                <a:effectLst/>
                <a:latin typeface="Courier New" panose="02070309020205020404" pitchFamily="49" charset="0"/>
                <a:ea typeface="+mn-ea"/>
                <a:cs typeface="+mn-cs"/>
              </a:rPr>
              <a:t>, </a:t>
            </a:r>
            <a:r>
              <a:rPr lang="en-US" sz="800" b="0" i="0" kern="1200" baseline="0" dirty="0" err="1">
                <a:solidFill>
                  <a:schemeClr val="tx1"/>
                </a:solidFill>
                <a:effectLst/>
                <a:latin typeface="Courier New" panose="02070309020205020404" pitchFamily="49" charset="0"/>
                <a:ea typeface="+mn-ea"/>
                <a:cs typeface="+mn-cs"/>
              </a:rPr>
              <a:t>lat_me</a:t>
            </a:r>
            <a:r>
              <a:rPr lang="en-US" sz="800" b="0" i="0" kern="1200" baseline="0" dirty="0">
                <a:solidFill>
                  <a:schemeClr val="tx1"/>
                </a:solidFill>
                <a:effectLst/>
                <a:latin typeface="Courier New" panose="02070309020205020404" pitchFamily="49" charset="0"/>
                <a:ea typeface="+mn-ea"/>
                <a:cs typeface="+mn-cs"/>
              </a:rPr>
              <a:t>), n=50, </a:t>
            </a:r>
            <a:r>
              <a:rPr lang="en-US" sz="800" b="0" i="0" kern="1200" baseline="0" dirty="0" err="1">
                <a:solidFill>
                  <a:schemeClr val="tx1"/>
                </a:solidFill>
                <a:effectLst/>
                <a:latin typeface="Courier New" panose="02070309020205020404" pitchFamily="49" charset="0"/>
                <a:ea typeface="+mn-ea"/>
                <a:cs typeface="+mn-cs"/>
              </a:rPr>
              <a:t>addStartEnd</a:t>
            </a:r>
            <a:r>
              <a:rPr lang="en-US" sz="800" b="0" i="0" kern="1200" baseline="0" dirty="0">
                <a:solidFill>
                  <a:schemeClr val="tx1"/>
                </a:solidFill>
                <a:effectLst/>
                <a:latin typeface="Courier New" panose="02070309020205020404" pitchFamily="49" charset="0"/>
                <a:ea typeface="+mn-ea"/>
                <a:cs typeface="+mn-cs"/>
              </a:rPr>
              <a:t>=TRUE)</a:t>
            </a:r>
          </a:p>
          <a:p>
            <a:r>
              <a:rPr lang="en-US" sz="800" b="0" i="0" kern="1200" baseline="0" dirty="0">
                <a:solidFill>
                  <a:schemeClr val="tx1"/>
                </a:solidFill>
                <a:effectLst/>
                <a:latin typeface="Courier New" panose="02070309020205020404" pitchFamily="49" charset="0"/>
                <a:ea typeface="+mn-ea"/>
                <a:cs typeface="+mn-cs"/>
              </a:rPr>
              <a:t>lines(inter)</a:t>
            </a:r>
          </a:p>
          <a:p>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 Draw line CA to TX</a:t>
            </a:r>
          </a:p>
          <a:p>
            <a:r>
              <a:rPr lang="en-US" sz="800" b="0" i="0" kern="1200" baseline="0" dirty="0" err="1">
                <a:solidFill>
                  <a:schemeClr val="tx1"/>
                </a:solidFill>
                <a:effectLst/>
                <a:latin typeface="Courier New" panose="02070309020205020404" pitchFamily="49" charset="0"/>
                <a:ea typeface="+mn-ea"/>
                <a:cs typeface="+mn-cs"/>
              </a:rPr>
              <a:t>lat_tx</a:t>
            </a:r>
            <a:r>
              <a:rPr lang="en-US" sz="800" b="0" i="0" kern="1200" baseline="0" dirty="0">
                <a:solidFill>
                  <a:schemeClr val="tx1"/>
                </a:solidFill>
                <a:effectLst/>
                <a:latin typeface="Courier New" panose="02070309020205020404" pitchFamily="49" charset="0"/>
                <a:ea typeface="+mn-ea"/>
                <a:cs typeface="+mn-cs"/>
              </a:rPr>
              <a:t> &lt;- 29.954935</a:t>
            </a:r>
          </a:p>
          <a:p>
            <a:r>
              <a:rPr lang="en-US" sz="800" b="0" i="0" kern="1200" baseline="0" dirty="0" err="1">
                <a:solidFill>
                  <a:schemeClr val="tx1"/>
                </a:solidFill>
                <a:effectLst/>
                <a:latin typeface="Courier New" panose="02070309020205020404" pitchFamily="49" charset="0"/>
                <a:ea typeface="+mn-ea"/>
                <a:cs typeface="+mn-cs"/>
              </a:rPr>
              <a:t>lon_tx</a:t>
            </a:r>
            <a:r>
              <a:rPr lang="en-US" sz="800" b="0" i="0" kern="1200" baseline="0" dirty="0">
                <a:solidFill>
                  <a:schemeClr val="tx1"/>
                </a:solidFill>
                <a:effectLst/>
                <a:latin typeface="Courier New" panose="02070309020205020404" pitchFamily="49" charset="0"/>
                <a:ea typeface="+mn-ea"/>
                <a:cs typeface="+mn-cs"/>
              </a:rPr>
              <a:t> &lt;- -98.701172</a:t>
            </a:r>
          </a:p>
          <a:p>
            <a:r>
              <a:rPr lang="en-US" sz="800" b="0" i="0" kern="1200" baseline="0" dirty="0">
                <a:solidFill>
                  <a:schemeClr val="tx1"/>
                </a:solidFill>
                <a:effectLst/>
                <a:latin typeface="Courier New" panose="02070309020205020404" pitchFamily="49" charset="0"/>
                <a:ea typeface="+mn-ea"/>
                <a:cs typeface="+mn-cs"/>
              </a:rPr>
              <a:t>inter2 &lt;- </a:t>
            </a:r>
            <a:r>
              <a:rPr lang="en-US" sz="800" b="0" i="0" kern="1200" baseline="0" dirty="0" err="1">
                <a:solidFill>
                  <a:schemeClr val="tx1"/>
                </a:solidFill>
                <a:effectLst/>
                <a:latin typeface="Courier New" panose="02070309020205020404" pitchFamily="49" charset="0"/>
                <a:ea typeface="+mn-ea"/>
                <a:cs typeface="+mn-cs"/>
              </a:rPr>
              <a:t>gcIntermediate</a:t>
            </a:r>
            <a:r>
              <a:rPr lang="en-US" sz="800" b="0" i="0" kern="1200" baseline="0" dirty="0">
                <a:solidFill>
                  <a:schemeClr val="tx1"/>
                </a:solidFill>
                <a:effectLst/>
                <a:latin typeface="Courier New" panose="02070309020205020404" pitchFamily="49" charset="0"/>
                <a:ea typeface="+mn-ea"/>
                <a:cs typeface="+mn-cs"/>
              </a:rPr>
              <a:t>(c(</a:t>
            </a:r>
            <a:r>
              <a:rPr lang="en-US" sz="800" b="0" i="0" kern="1200" baseline="0" dirty="0" err="1">
                <a:solidFill>
                  <a:schemeClr val="tx1"/>
                </a:solidFill>
                <a:effectLst/>
                <a:latin typeface="Courier New" panose="02070309020205020404" pitchFamily="49" charset="0"/>
                <a:ea typeface="+mn-ea"/>
                <a:cs typeface="+mn-cs"/>
              </a:rPr>
              <a:t>lon_ca</a:t>
            </a:r>
            <a:r>
              <a:rPr lang="en-US" sz="800" b="0" i="0" kern="1200" baseline="0" dirty="0">
                <a:solidFill>
                  <a:schemeClr val="tx1"/>
                </a:solidFill>
                <a:effectLst/>
                <a:latin typeface="Courier New" panose="02070309020205020404" pitchFamily="49" charset="0"/>
                <a:ea typeface="+mn-ea"/>
                <a:cs typeface="+mn-cs"/>
              </a:rPr>
              <a:t>, </a:t>
            </a:r>
            <a:r>
              <a:rPr lang="en-US" sz="800" b="0" i="0" kern="1200" baseline="0" dirty="0" err="1">
                <a:solidFill>
                  <a:schemeClr val="tx1"/>
                </a:solidFill>
                <a:effectLst/>
                <a:latin typeface="Courier New" panose="02070309020205020404" pitchFamily="49" charset="0"/>
                <a:ea typeface="+mn-ea"/>
                <a:cs typeface="+mn-cs"/>
              </a:rPr>
              <a:t>lat_ca</a:t>
            </a:r>
            <a:r>
              <a:rPr lang="en-US" sz="800" b="0" i="0" kern="1200" baseline="0" dirty="0">
                <a:solidFill>
                  <a:schemeClr val="tx1"/>
                </a:solidFill>
                <a:effectLst/>
                <a:latin typeface="Courier New" panose="02070309020205020404" pitchFamily="49" charset="0"/>
                <a:ea typeface="+mn-ea"/>
                <a:cs typeface="+mn-cs"/>
              </a:rPr>
              <a:t>), c(</a:t>
            </a:r>
            <a:r>
              <a:rPr lang="en-US" sz="800" b="0" i="0" kern="1200" baseline="0" dirty="0" err="1">
                <a:solidFill>
                  <a:schemeClr val="tx1"/>
                </a:solidFill>
                <a:effectLst/>
                <a:latin typeface="Courier New" panose="02070309020205020404" pitchFamily="49" charset="0"/>
                <a:ea typeface="+mn-ea"/>
                <a:cs typeface="+mn-cs"/>
              </a:rPr>
              <a:t>lon_tx</a:t>
            </a:r>
            <a:r>
              <a:rPr lang="en-US" sz="800" b="0" i="0" kern="1200" baseline="0" dirty="0">
                <a:solidFill>
                  <a:schemeClr val="tx1"/>
                </a:solidFill>
                <a:effectLst/>
                <a:latin typeface="Courier New" panose="02070309020205020404" pitchFamily="49" charset="0"/>
                <a:ea typeface="+mn-ea"/>
                <a:cs typeface="+mn-cs"/>
              </a:rPr>
              <a:t>, </a:t>
            </a:r>
            <a:r>
              <a:rPr lang="en-US" sz="800" b="0" i="0" kern="1200" baseline="0" dirty="0" err="1">
                <a:solidFill>
                  <a:schemeClr val="tx1"/>
                </a:solidFill>
                <a:effectLst/>
                <a:latin typeface="Courier New" panose="02070309020205020404" pitchFamily="49" charset="0"/>
                <a:ea typeface="+mn-ea"/>
                <a:cs typeface="+mn-cs"/>
              </a:rPr>
              <a:t>lat_tx</a:t>
            </a:r>
            <a:r>
              <a:rPr lang="en-US" sz="800" b="0" i="0" kern="1200" baseline="0" dirty="0">
                <a:solidFill>
                  <a:schemeClr val="tx1"/>
                </a:solidFill>
                <a:effectLst/>
                <a:latin typeface="Courier New" panose="02070309020205020404" pitchFamily="49" charset="0"/>
                <a:ea typeface="+mn-ea"/>
                <a:cs typeface="+mn-cs"/>
              </a:rPr>
              <a:t>), n=50, </a:t>
            </a:r>
            <a:r>
              <a:rPr lang="en-US" sz="800" b="0" i="0" kern="1200" baseline="0" dirty="0" err="1">
                <a:solidFill>
                  <a:schemeClr val="tx1"/>
                </a:solidFill>
                <a:effectLst/>
                <a:latin typeface="Courier New" panose="02070309020205020404" pitchFamily="49" charset="0"/>
                <a:ea typeface="+mn-ea"/>
                <a:cs typeface="+mn-cs"/>
              </a:rPr>
              <a:t>addStartEnd</a:t>
            </a:r>
            <a:r>
              <a:rPr lang="en-US" sz="800" b="0" i="0" kern="1200" baseline="0" dirty="0">
                <a:solidFill>
                  <a:schemeClr val="tx1"/>
                </a:solidFill>
                <a:effectLst/>
                <a:latin typeface="Courier New" panose="02070309020205020404" pitchFamily="49" charset="0"/>
                <a:ea typeface="+mn-ea"/>
                <a:cs typeface="+mn-cs"/>
              </a:rPr>
              <a:t>=TRUE)</a:t>
            </a:r>
          </a:p>
          <a:p>
            <a:r>
              <a:rPr lang="en-US" sz="800" b="0" i="0" kern="1200" baseline="0" dirty="0">
                <a:solidFill>
                  <a:schemeClr val="tx1"/>
                </a:solidFill>
                <a:effectLst/>
                <a:latin typeface="Courier New" panose="02070309020205020404" pitchFamily="49" charset="0"/>
                <a:ea typeface="+mn-ea"/>
                <a:cs typeface="+mn-cs"/>
              </a:rPr>
              <a:t>lines(inter2, col="red")</a:t>
            </a:r>
          </a:p>
          <a:p>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 Load flight data</a:t>
            </a:r>
          </a:p>
          <a:p>
            <a:r>
              <a:rPr lang="en-US" sz="800" b="0" i="0" kern="1200" baseline="0" dirty="0">
                <a:solidFill>
                  <a:schemeClr val="tx1"/>
                </a:solidFill>
                <a:effectLst/>
                <a:latin typeface="Courier New" panose="02070309020205020404" pitchFamily="49" charset="0"/>
                <a:ea typeface="+mn-ea"/>
                <a:cs typeface="+mn-cs"/>
              </a:rPr>
              <a:t>airports &lt;- read.csv("http://datasets.flowingdata.com/tuts/</a:t>
            </a:r>
            <a:r>
              <a:rPr lang="en-US" sz="800" b="0" i="0" kern="1200" baseline="0" dirty="0" err="1">
                <a:solidFill>
                  <a:schemeClr val="tx1"/>
                </a:solidFill>
                <a:effectLst/>
                <a:latin typeface="Courier New" panose="02070309020205020404" pitchFamily="49" charset="0"/>
                <a:ea typeface="+mn-ea"/>
                <a:cs typeface="+mn-cs"/>
              </a:rPr>
              <a:t>maparcs</a:t>
            </a:r>
            <a:r>
              <a:rPr lang="en-US" sz="800" b="0" i="0" kern="1200" baseline="0" dirty="0">
                <a:solidFill>
                  <a:schemeClr val="tx1"/>
                </a:solidFill>
                <a:effectLst/>
                <a:latin typeface="Courier New" panose="02070309020205020404" pitchFamily="49" charset="0"/>
                <a:ea typeface="+mn-ea"/>
                <a:cs typeface="+mn-cs"/>
              </a:rPr>
              <a:t>/airports.csv", header=TRUE) </a:t>
            </a:r>
          </a:p>
          <a:p>
            <a:r>
              <a:rPr lang="en-US" sz="800" b="0" i="0" kern="1200" baseline="0" dirty="0">
                <a:solidFill>
                  <a:schemeClr val="tx1"/>
                </a:solidFill>
                <a:effectLst/>
                <a:latin typeface="Courier New" panose="02070309020205020404" pitchFamily="49" charset="0"/>
                <a:ea typeface="+mn-ea"/>
                <a:cs typeface="+mn-cs"/>
              </a:rPr>
              <a:t>flights &lt;- read.csv("http://datasets.flowingdata.com/tuts/</a:t>
            </a:r>
            <a:r>
              <a:rPr lang="en-US" sz="800" b="0" i="0" kern="1200" baseline="0" dirty="0" err="1">
                <a:solidFill>
                  <a:schemeClr val="tx1"/>
                </a:solidFill>
                <a:effectLst/>
                <a:latin typeface="Courier New" panose="02070309020205020404" pitchFamily="49" charset="0"/>
                <a:ea typeface="+mn-ea"/>
                <a:cs typeface="+mn-cs"/>
              </a:rPr>
              <a:t>maparcs</a:t>
            </a:r>
            <a:r>
              <a:rPr lang="en-US" sz="800" b="0" i="0" kern="1200" baseline="0" dirty="0">
                <a:solidFill>
                  <a:schemeClr val="tx1"/>
                </a:solidFill>
                <a:effectLst/>
                <a:latin typeface="Courier New" panose="02070309020205020404" pitchFamily="49" charset="0"/>
                <a:ea typeface="+mn-ea"/>
                <a:cs typeface="+mn-cs"/>
              </a:rPr>
              <a:t>/flights.csv", header=TRUE, as.is=TRUE)</a:t>
            </a:r>
          </a:p>
          <a:p>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 Draw multiple connections</a:t>
            </a:r>
          </a:p>
          <a:p>
            <a:r>
              <a:rPr lang="en-US" sz="800" b="0" i="0" kern="1200" baseline="0" dirty="0">
                <a:solidFill>
                  <a:schemeClr val="tx1"/>
                </a:solidFill>
                <a:effectLst/>
                <a:latin typeface="Courier New" panose="02070309020205020404" pitchFamily="49" charset="0"/>
                <a:ea typeface="+mn-ea"/>
                <a:cs typeface="+mn-cs"/>
              </a:rPr>
              <a:t>map("world", col="#f2f2f2", fill=TRUE, </a:t>
            </a:r>
            <a:r>
              <a:rPr lang="en-US" sz="800" b="0" i="0" kern="1200" baseline="0" dirty="0" err="1">
                <a:solidFill>
                  <a:schemeClr val="tx1"/>
                </a:solidFill>
                <a:effectLst/>
                <a:latin typeface="Courier New" panose="02070309020205020404" pitchFamily="49" charset="0"/>
                <a:ea typeface="+mn-ea"/>
                <a:cs typeface="+mn-cs"/>
              </a:rPr>
              <a:t>bg</a:t>
            </a:r>
            <a:r>
              <a:rPr lang="en-US" sz="800" b="0" i="0" kern="1200" baseline="0" dirty="0">
                <a:solidFill>
                  <a:schemeClr val="tx1"/>
                </a:solidFill>
                <a:effectLst/>
                <a:latin typeface="Courier New" panose="02070309020205020404" pitchFamily="49" charset="0"/>
                <a:ea typeface="+mn-ea"/>
                <a:cs typeface="+mn-cs"/>
              </a:rPr>
              <a:t>="white", </a:t>
            </a:r>
            <a:r>
              <a:rPr lang="en-US" sz="800" b="0" i="0" kern="1200" baseline="0" dirty="0" err="1">
                <a:solidFill>
                  <a:schemeClr val="tx1"/>
                </a:solidFill>
                <a:effectLst/>
                <a:latin typeface="Courier New" panose="02070309020205020404" pitchFamily="49" charset="0"/>
                <a:ea typeface="+mn-ea"/>
                <a:cs typeface="+mn-cs"/>
              </a:rPr>
              <a:t>lwd</a:t>
            </a:r>
            <a:r>
              <a:rPr lang="en-US" sz="800" b="0" i="0" kern="1200" baseline="0" dirty="0">
                <a:solidFill>
                  <a:schemeClr val="tx1"/>
                </a:solidFill>
                <a:effectLst/>
                <a:latin typeface="Courier New" panose="02070309020205020404" pitchFamily="49" charset="0"/>
                <a:ea typeface="+mn-ea"/>
                <a:cs typeface="+mn-cs"/>
              </a:rPr>
              <a:t>=0.05, </a:t>
            </a:r>
            <a:r>
              <a:rPr lang="en-US" sz="800" b="0" i="0" kern="1200" baseline="0" dirty="0" err="1">
                <a:solidFill>
                  <a:schemeClr val="tx1"/>
                </a:solidFill>
                <a:effectLst/>
                <a:latin typeface="Courier New" panose="02070309020205020404" pitchFamily="49" charset="0"/>
                <a:ea typeface="+mn-ea"/>
                <a:cs typeface="+mn-cs"/>
              </a:rPr>
              <a:t>xlim</a:t>
            </a:r>
            <a:r>
              <a:rPr lang="en-US" sz="800" b="0" i="0" kern="1200" baseline="0" dirty="0">
                <a:solidFill>
                  <a:schemeClr val="tx1"/>
                </a:solidFill>
                <a:effectLst/>
                <a:latin typeface="Courier New" panose="02070309020205020404" pitchFamily="49" charset="0"/>
                <a:ea typeface="+mn-ea"/>
                <a:cs typeface="+mn-cs"/>
              </a:rPr>
              <a:t>=</a:t>
            </a:r>
            <a:r>
              <a:rPr lang="en-US" sz="800" b="0" i="0" kern="1200" baseline="0" dirty="0" err="1">
                <a:solidFill>
                  <a:schemeClr val="tx1"/>
                </a:solidFill>
                <a:effectLst/>
                <a:latin typeface="Courier New" panose="02070309020205020404" pitchFamily="49" charset="0"/>
                <a:ea typeface="+mn-ea"/>
                <a:cs typeface="+mn-cs"/>
              </a:rPr>
              <a:t>xlim</a:t>
            </a:r>
            <a:r>
              <a:rPr lang="en-US" sz="800" b="0" i="0" kern="1200" baseline="0" dirty="0">
                <a:solidFill>
                  <a:schemeClr val="tx1"/>
                </a:solidFill>
                <a:effectLst/>
                <a:latin typeface="Courier New" panose="02070309020205020404" pitchFamily="49" charset="0"/>
                <a:ea typeface="+mn-ea"/>
                <a:cs typeface="+mn-cs"/>
              </a:rPr>
              <a:t>, </a:t>
            </a:r>
            <a:r>
              <a:rPr lang="en-US" sz="800" b="0" i="0" kern="1200" baseline="0" dirty="0" err="1">
                <a:solidFill>
                  <a:schemeClr val="tx1"/>
                </a:solidFill>
                <a:effectLst/>
                <a:latin typeface="Courier New" panose="02070309020205020404" pitchFamily="49" charset="0"/>
                <a:ea typeface="+mn-ea"/>
                <a:cs typeface="+mn-cs"/>
              </a:rPr>
              <a:t>ylim</a:t>
            </a:r>
            <a:r>
              <a:rPr lang="en-US" sz="800" b="0" i="0" kern="1200" baseline="0" dirty="0">
                <a:solidFill>
                  <a:schemeClr val="tx1"/>
                </a:solidFill>
                <a:effectLst/>
                <a:latin typeface="Courier New" panose="02070309020205020404" pitchFamily="49" charset="0"/>
                <a:ea typeface="+mn-ea"/>
                <a:cs typeface="+mn-cs"/>
              </a:rPr>
              <a:t>=</a:t>
            </a:r>
            <a:r>
              <a:rPr lang="en-US" sz="800" b="0" i="0" kern="1200" baseline="0" dirty="0" err="1">
                <a:solidFill>
                  <a:schemeClr val="tx1"/>
                </a:solidFill>
                <a:effectLst/>
                <a:latin typeface="Courier New" panose="02070309020205020404" pitchFamily="49" charset="0"/>
                <a:ea typeface="+mn-ea"/>
                <a:cs typeface="+mn-cs"/>
              </a:rPr>
              <a:t>ylim</a:t>
            </a:r>
            <a:r>
              <a:rPr lang="en-US" sz="800" b="0" i="0" kern="1200" baseline="0" dirty="0">
                <a:solidFill>
                  <a:schemeClr val="tx1"/>
                </a:solidFill>
                <a:effectLst/>
                <a:latin typeface="Courier New" panose="02070309020205020404" pitchFamily="49" charset="0"/>
                <a:ea typeface="+mn-ea"/>
                <a:cs typeface="+mn-cs"/>
              </a:rPr>
              <a:t>)</a:t>
            </a:r>
          </a:p>
          <a:p>
            <a:endParaRPr lang="en-US" sz="800" b="0" i="0" kern="1200" baseline="0" dirty="0">
              <a:solidFill>
                <a:schemeClr val="tx1"/>
              </a:solidFill>
              <a:effectLst/>
              <a:latin typeface="Courier New" panose="02070309020205020404" pitchFamily="49" charset="0"/>
              <a:ea typeface="+mn-ea"/>
              <a:cs typeface="+mn-cs"/>
            </a:endParaRPr>
          </a:p>
          <a:p>
            <a:r>
              <a:rPr lang="en-US" sz="800" b="0" i="0" kern="1200" baseline="0" dirty="0" err="1">
                <a:solidFill>
                  <a:schemeClr val="tx1"/>
                </a:solidFill>
                <a:effectLst/>
                <a:latin typeface="Courier New" panose="02070309020205020404" pitchFamily="49" charset="0"/>
                <a:ea typeface="+mn-ea"/>
                <a:cs typeface="+mn-cs"/>
              </a:rPr>
              <a:t>fsub</a:t>
            </a:r>
            <a:r>
              <a:rPr lang="en-US" sz="800" b="0" i="0" kern="1200" baseline="0" dirty="0">
                <a:solidFill>
                  <a:schemeClr val="tx1"/>
                </a:solidFill>
                <a:effectLst/>
                <a:latin typeface="Courier New" panose="02070309020205020404" pitchFamily="49" charset="0"/>
                <a:ea typeface="+mn-ea"/>
                <a:cs typeface="+mn-cs"/>
              </a:rPr>
              <a:t> &lt;- flights[</a:t>
            </a:r>
            <a:r>
              <a:rPr lang="en-US" sz="800" b="0" i="0" kern="1200" baseline="0" dirty="0" err="1">
                <a:solidFill>
                  <a:schemeClr val="tx1"/>
                </a:solidFill>
                <a:effectLst/>
                <a:latin typeface="Courier New" panose="02070309020205020404" pitchFamily="49" charset="0"/>
                <a:ea typeface="+mn-ea"/>
                <a:cs typeface="+mn-cs"/>
              </a:rPr>
              <a:t>flights$airline</a:t>
            </a:r>
            <a:r>
              <a:rPr lang="en-US" sz="800" b="0" i="0" kern="1200" baseline="0" dirty="0">
                <a:solidFill>
                  <a:schemeClr val="tx1"/>
                </a:solidFill>
                <a:effectLst/>
                <a:latin typeface="Courier New" panose="02070309020205020404" pitchFamily="49" charset="0"/>
                <a:ea typeface="+mn-ea"/>
                <a:cs typeface="+mn-cs"/>
              </a:rPr>
              <a:t> == "AA",]</a:t>
            </a:r>
          </a:p>
          <a:p>
            <a:r>
              <a:rPr lang="en-US" sz="800" b="0" i="0" kern="1200" baseline="0" dirty="0">
                <a:solidFill>
                  <a:schemeClr val="tx1"/>
                </a:solidFill>
                <a:effectLst/>
                <a:latin typeface="Courier New" panose="02070309020205020404" pitchFamily="49" charset="0"/>
                <a:ea typeface="+mn-ea"/>
                <a:cs typeface="+mn-cs"/>
              </a:rPr>
              <a:t>for (j in 1:length(</a:t>
            </a:r>
            <a:r>
              <a:rPr lang="en-US" sz="800" b="0" i="0" kern="1200" baseline="0" dirty="0" err="1">
                <a:solidFill>
                  <a:schemeClr val="tx1"/>
                </a:solidFill>
                <a:effectLst/>
                <a:latin typeface="Courier New" panose="02070309020205020404" pitchFamily="49" charset="0"/>
                <a:ea typeface="+mn-ea"/>
                <a:cs typeface="+mn-cs"/>
              </a:rPr>
              <a:t>fsub$airline</a:t>
            </a:r>
            <a:r>
              <a:rPr lang="en-US" sz="800" b="0" i="0" kern="1200" baseline="0" dirty="0">
                <a:solidFill>
                  <a:schemeClr val="tx1"/>
                </a:solidFill>
                <a:effectLst/>
                <a:latin typeface="Courier New" panose="02070309020205020404" pitchFamily="49" charset="0"/>
                <a:ea typeface="+mn-ea"/>
                <a:cs typeface="+mn-cs"/>
              </a:rPr>
              <a:t>)) {</a:t>
            </a:r>
          </a:p>
          <a:p>
            <a:r>
              <a:rPr lang="en-US" sz="800" b="0" i="0" kern="1200" baseline="0" dirty="0">
                <a:solidFill>
                  <a:schemeClr val="tx1"/>
                </a:solidFill>
                <a:effectLst/>
                <a:latin typeface="Courier New" panose="02070309020205020404" pitchFamily="49" charset="0"/>
                <a:ea typeface="+mn-ea"/>
                <a:cs typeface="+mn-cs"/>
              </a:rPr>
              <a:t>  air1 &lt;- airports[</a:t>
            </a:r>
            <a:r>
              <a:rPr lang="en-US" sz="800" b="0" i="0" kern="1200" baseline="0" dirty="0" err="1">
                <a:solidFill>
                  <a:schemeClr val="tx1"/>
                </a:solidFill>
                <a:effectLst/>
                <a:latin typeface="Courier New" panose="02070309020205020404" pitchFamily="49" charset="0"/>
                <a:ea typeface="+mn-ea"/>
                <a:cs typeface="+mn-cs"/>
              </a:rPr>
              <a:t>airports$iata</a:t>
            </a:r>
            <a:r>
              <a:rPr lang="en-US" sz="800" b="0" i="0" kern="1200" baseline="0" dirty="0">
                <a:solidFill>
                  <a:schemeClr val="tx1"/>
                </a:solidFill>
                <a:effectLst/>
                <a:latin typeface="Courier New" panose="02070309020205020404" pitchFamily="49" charset="0"/>
                <a:ea typeface="+mn-ea"/>
                <a:cs typeface="+mn-cs"/>
              </a:rPr>
              <a:t> == </a:t>
            </a:r>
            <a:r>
              <a:rPr lang="en-US" sz="800" b="0" i="0" kern="1200" baseline="0" dirty="0" err="1">
                <a:solidFill>
                  <a:schemeClr val="tx1"/>
                </a:solidFill>
                <a:effectLst/>
                <a:latin typeface="Courier New" panose="02070309020205020404" pitchFamily="49" charset="0"/>
                <a:ea typeface="+mn-ea"/>
                <a:cs typeface="+mn-cs"/>
              </a:rPr>
              <a:t>fsub</a:t>
            </a:r>
            <a:r>
              <a:rPr lang="en-US" sz="800" b="0" i="0" kern="1200" baseline="0" dirty="0">
                <a:solidFill>
                  <a:schemeClr val="tx1"/>
                </a:solidFill>
                <a:effectLst/>
                <a:latin typeface="Courier New" panose="02070309020205020404" pitchFamily="49" charset="0"/>
                <a:ea typeface="+mn-ea"/>
                <a:cs typeface="+mn-cs"/>
              </a:rPr>
              <a:t>[j,]$airport1,]</a:t>
            </a:r>
          </a:p>
          <a:p>
            <a:r>
              <a:rPr lang="en-US" sz="800" b="0" i="0" kern="1200" baseline="0" dirty="0">
                <a:solidFill>
                  <a:schemeClr val="tx1"/>
                </a:solidFill>
                <a:effectLst/>
                <a:latin typeface="Courier New" panose="02070309020205020404" pitchFamily="49" charset="0"/>
                <a:ea typeface="+mn-ea"/>
                <a:cs typeface="+mn-cs"/>
              </a:rPr>
              <a:t>  air2 &lt;- airports[</a:t>
            </a:r>
            <a:r>
              <a:rPr lang="en-US" sz="800" b="0" i="0" kern="1200" baseline="0" dirty="0" err="1">
                <a:solidFill>
                  <a:schemeClr val="tx1"/>
                </a:solidFill>
                <a:effectLst/>
                <a:latin typeface="Courier New" panose="02070309020205020404" pitchFamily="49" charset="0"/>
                <a:ea typeface="+mn-ea"/>
                <a:cs typeface="+mn-cs"/>
              </a:rPr>
              <a:t>airports$iata</a:t>
            </a:r>
            <a:r>
              <a:rPr lang="en-US" sz="800" b="0" i="0" kern="1200" baseline="0" dirty="0">
                <a:solidFill>
                  <a:schemeClr val="tx1"/>
                </a:solidFill>
                <a:effectLst/>
                <a:latin typeface="Courier New" panose="02070309020205020404" pitchFamily="49" charset="0"/>
                <a:ea typeface="+mn-ea"/>
                <a:cs typeface="+mn-cs"/>
              </a:rPr>
              <a:t> == </a:t>
            </a:r>
            <a:r>
              <a:rPr lang="en-US" sz="800" b="0" i="0" kern="1200" baseline="0" dirty="0" err="1">
                <a:solidFill>
                  <a:schemeClr val="tx1"/>
                </a:solidFill>
                <a:effectLst/>
                <a:latin typeface="Courier New" panose="02070309020205020404" pitchFamily="49" charset="0"/>
                <a:ea typeface="+mn-ea"/>
                <a:cs typeface="+mn-cs"/>
              </a:rPr>
              <a:t>fsub</a:t>
            </a:r>
            <a:r>
              <a:rPr lang="en-US" sz="800" b="0" i="0" kern="1200" baseline="0" dirty="0">
                <a:solidFill>
                  <a:schemeClr val="tx1"/>
                </a:solidFill>
                <a:effectLst/>
                <a:latin typeface="Courier New" panose="02070309020205020404" pitchFamily="49" charset="0"/>
                <a:ea typeface="+mn-ea"/>
                <a:cs typeface="+mn-cs"/>
              </a:rPr>
              <a:t>[j,]$airport2,]</a:t>
            </a:r>
          </a:p>
          <a:p>
            <a:r>
              <a:rPr lang="en-US" sz="800" b="0" i="0" kern="1200" baseline="0" dirty="0">
                <a:solidFill>
                  <a:schemeClr val="tx1"/>
                </a:solidFill>
                <a:effectLst/>
                <a:latin typeface="Courier New" panose="02070309020205020404" pitchFamily="49" charset="0"/>
                <a:ea typeface="+mn-ea"/>
                <a:cs typeface="+mn-cs"/>
              </a:rPr>
              <a:t>  </a:t>
            </a:r>
          </a:p>
          <a:p>
            <a:r>
              <a:rPr lang="en-US" sz="800" b="0" i="0" kern="1200" baseline="0" dirty="0">
                <a:solidFill>
                  <a:schemeClr val="tx1"/>
                </a:solidFill>
                <a:effectLst/>
                <a:latin typeface="Courier New" panose="02070309020205020404" pitchFamily="49" charset="0"/>
                <a:ea typeface="+mn-ea"/>
                <a:cs typeface="+mn-cs"/>
              </a:rPr>
              <a:t>  inter &lt;- </a:t>
            </a:r>
            <a:r>
              <a:rPr lang="en-US" sz="800" b="0" i="0" kern="1200" baseline="0" dirty="0" err="1">
                <a:solidFill>
                  <a:schemeClr val="tx1"/>
                </a:solidFill>
                <a:effectLst/>
                <a:latin typeface="Courier New" panose="02070309020205020404" pitchFamily="49" charset="0"/>
                <a:ea typeface="+mn-ea"/>
                <a:cs typeface="+mn-cs"/>
              </a:rPr>
              <a:t>gcIntermediate</a:t>
            </a:r>
            <a:r>
              <a:rPr lang="en-US" sz="800" b="0" i="0" kern="1200" baseline="0" dirty="0">
                <a:solidFill>
                  <a:schemeClr val="tx1"/>
                </a:solidFill>
                <a:effectLst/>
                <a:latin typeface="Courier New" panose="02070309020205020404" pitchFamily="49" charset="0"/>
                <a:ea typeface="+mn-ea"/>
                <a:cs typeface="+mn-cs"/>
              </a:rPr>
              <a:t>(c(air1[1,]$long, air1[1,]$</a:t>
            </a:r>
            <a:r>
              <a:rPr lang="en-US" sz="800" b="0" i="0" kern="1200" baseline="0" dirty="0" err="1">
                <a:solidFill>
                  <a:schemeClr val="tx1"/>
                </a:solidFill>
                <a:effectLst/>
                <a:latin typeface="Courier New" panose="02070309020205020404" pitchFamily="49" charset="0"/>
                <a:ea typeface="+mn-ea"/>
                <a:cs typeface="+mn-cs"/>
              </a:rPr>
              <a:t>lat</a:t>
            </a:r>
            <a:r>
              <a:rPr lang="en-US" sz="800" b="0" i="0" kern="1200" baseline="0" dirty="0">
                <a:solidFill>
                  <a:schemeClr val="tx1"/>
                </a:solidFill>
                <a:effectLst/>
                <a:latin typeface="Courier New" panose="02070309020205020404" pitchFamily="49" charset="0"/>
                <a:ea typeface="+mn-ea"/>
                <a:cs typeface="+mn-cs"/>
              </a:rPr>
              <a:t>), c(air2[1,]$long, air2[1,]$</a:t>
            </a:r>
            <a:r>
              <a:rPr lang="en-US" sz="800" b="0" i="0" kern="1200" baseline="0" dirty="0" err="1">
                <a:solidFill>
                  <a:schemeClr val="tx1"/>
                </a:solidFill>
                <a:effectLst/>
                <a:latin typeface="Courier New" panose="02070309020205020404" pitchFamily="49" charset="0"/>
                <a:ea typeface="+mn-ea"/>
                <a:cs typeface="+mn-cs"/>
              </a:rPr>
              <a:t>lat</a:t>
            </a:r>
            <a:r>
              <a:rPr lang="en-US" sz="800" b="0" i="0" kern="1200" baseline="0" dirty="0">
                <a:solidFill>
                  <a:schemeClr val="tx1"/>
                </a:solidFill>
                <a:effectLst/>
                <a:latin typeface="Courier New" panose="02070309020205020404" pitchFamily="49" charset="0"/>
                <a:ea typeface="+mn-ea"/>
                <a:cs typeface="+mn-cs"/>
              </a:rPr>
              <a:t>), n=100, </a:t>
            </a:r>
            <a:r>
              <a:rPr lang="en-US" sz="800" b="0" i="0" kern="1200" baseline="0" dirty="0" err="1">
                <a:solidFill>
                  <a:schemeClr val="tx1"/>
                </a:solidFill>
                <a:effectLst/>
                <a:latin typeface="Courier New" panose="02070309020205020404" pitchFamily="49" charset="0"/>
                <a:ea typeface="+mn-ea"/>
                <a:cs typeface="+mn-cs"/>
              </a:rPr>
              <a:t>addStartEnd</a:t>
            </a:r>
            <a:r>
              <a:rPr lang="en-US" sz="800" b="0" i="0" kern="1200" baseline="0" dirty="0">
                <a:solidFill>
                  <a:schemeClr val="tx1"/>
                </a:solidFill>
                <a:effectLst/>
                <a:latin typeface="Courier New" panose="02070309020205020404" pitchFamily="49" charset="0"/>
                <a:ea typeface="+mn-ea"/>
                <a:cs typeface="+mn-cs"/>
              </a:rPr>
              <a:t>=TRUE)</a:t>
            </a:r>
          </a:p>
          <a:p>
            <a:r>
              <a:rPr lang="en-US" sz="800" b="0" i="0" kern="1200" baseline="0" dirty="0">
                <a:solidFill>
                  <a:schemeClr val="tx1"/>
                </a:solidFill>
                <a:effectLst/>
                <a:latin typeface="Courier New" panose="02070309020205020404" pitchFamily="49" charset="0"/>
                <a:ea typeface="+mn-ea"/>
                <a:cs typeface="+mn-cs"/>
              </a:rPr>
              <a:t>  </a:t>
            </a:r>
          </a:p>
          <a:p>
            <a:r>
              <a:rPr lang="en-US" sz="800" b="0" i="0" kern="1200" baseline="0" dirty="0">
                <a:solidFill>
                  <a:schemeClr val="tx1"/>
                </a:solidFill>
                <a:effectLst/>
                <a:latin typeface="Courier New" panose="02070309020205020404" pitchFamily="49" charset="0"/>
                <a:ea typeface="+mn-ea"/>
                <a:cs typeface="+mn-cs"/>
              </a:rPr>
              <a:t>  lines(inter, col="black", </a:t>
            </a:r>
            <a:r>
              <a:rPr lang="en-US" sz="800" b="0" i="0" kern="1200" baseline="0" dirty="0" err="1">
                <a:solidFill>
                  <a:schemeClr val="tx1"/>
                </a:solidFill>
                <a:effectLst/>
                <a:latin typeface="Courier New" panose="02070309020205020404" pitchFamily="49" charset="0"/>
                <a:ea typeface="+mn-ea"/>
                <a:cs typeface="+mn-cs"/>
              </a:rPr>
              <a:t>lwd</a:t>
            </a:r>
            <a:r>
              <a:rPr lang="en-US" sz="800" b="0" i="0" kern="1200" baseline="0" dirty="0">
                <a:solidFill>
                  <a:schemeClr val="tx1"/>
                </a:solidFill>
                <a:effectLst/>
                <a:latin typeface="Courier New" panose="02070309020205020404" pitchFamily="49" charset="0"/>
                <a:ea typeface="+mn-ea"/>
                <a:cs typeface="+mn-cs"/>
              </a:rPr>
              <a:t>=0.8)</a:t>
            </a:r>
          </a:p>
          <a:p>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 Color for clarity</a:t>
            </a:r>
          </a:p>
          <a:p>
            <a:r>
              <a:rPr lang="en-US" sz="800" b="0" i="0" kern="1200" baseline="0" dirty="0">
                <a:solidFill>
                  <a:schemeClr val="tx1"/>
                </a:solidFill>
                <a:effectLst/>
                <a:latin typeface="Courier New" panose="02070309020205020404" pitchFamily="49" charset="0"/>
                <a:ea typeface="+mn-ea"/>
                <a:cs typeface="+mn-cs"/>
              </a:rPr>
              <a:t>pal &lt;- </a:t>
            </a:r>
            <a:r>
              <a:rPr lang="en-US" sz="800" b="0" i="0" kern="1200" baseline="0" dirty="0" err="1">
                <a:solidFill>
                  <a:schemeClr val="tx1"/>
                </a:solidFill>
                <a:effectLst/>
                <a:latin typeface="Courier New" panose="02070309020205020404" pitchFamily="49" charset="0"/>
                <a:ea typeface="+mn-ea"/>
                <a:cs typeface="+mn-cs"/>
              </a:rPr>
              <a:t>colorRampPalette</a:t>
            </a:r>
            <a:r>
              <a:rPr lang="en-US" sz="800" b="0" i="0" kern="1200" baseline="0" dirty="0">
                <a:solidFill>
                  <a:schemeClr val="tx1"/>
                </a:solidFill>
                <a:effectLst/>
                <a:latin typeface="Courier New" panose="02070309020205020404" pitchFamily="49" charset="0"/>
                <a:ea typeface="+mn-ea"/>
                <a:cs typeface="+mn-cs"/>
              </a:rPr>
              <a:t>(c("#f2f2f2", "black"))</a:t>
            </a:r>
          </a:p>
          <a:p>
            <a:r>
              <a:rPr lang="en-US" sz="800" b="0" i="0" kern="1200" baseline="0" dirty="0">
                <a:solidFill>
                  <a:schemeClr val="tx1"/>
                </a:solidFill>
                <a:effectLst/>
                <a:latin typeface="Courier New" panose="02070309020205020404" pitchFamily="49" charset="0"/>
                <a:ea typeface="+mn-ea"/>
                <a:cs typeface="+mn-cs"/>
              </a:rPr>
              <a:t>colors &lt;- pal(100)</a:t>
            </a:r>
          </a:p>
          <a:p>
            <a:endParaRPr lang="en-US" sz="800" b="0" i="0" kern="1200" baseline="0" dirty="0">
              <a:solidFill>
                <a:schemeClr val="tx1"/>
              </a:solidFill>
              <a:effectLst/>
              <a:latin typeface="Courier New" panose="02070309020205020404" pitchFamily="49" charset="0"/>
              <a:ea typeface="+mn-ea"/>
              <a:cs typeface="+mn-cs"/>
            </a:endParaRPr>
          </a:p>
          <a:p>
            <a:r>
              <a:rPr lang="en-US" sz="800" b="0" i="0" kern="1200" baseline="0" dirty="0">
                <a:solidFill>
                  <a:schemeClr val="tx1"/>
                </a:solidFill>
                <a:effectLst/>
                <a:latin typeface="Courier New" panose="02070309020205020404" pitchFamily="49" charset="0"/>
                <a:ea typeface="+mn-ea"/>
                <a:cs typeface="+mn-cs"/>
              </a:rPr>
              <a:t>map("world", col="#f2f2f2", fill=TRUE, </a:t>
            </a:r>
            <a:r>
              <a:rPr lang="en-US" sz="800" b="0" i="0" kern="1200" baseline="0" dirty="0" err="1">
                <a:solidFill>
                  <a:schemeClr val="tx1"/>
                </a:solidFill>
                <a:effectLst/>
                <a:latin typeface="Courier New" panose="02070309020205020404" pitchFamily="49" charset="0"/>
                <a:ea typeface="+mn-ea"/>
                <a:cs typeface="+mn-cs"/>
              </a:rPr>
              <a:t>bg</a:t>
            </a:r>
            <a:r>
              <a:rPr lang="en-US" sz="800" b="0" i="0" kern="1200" baseline="0" dirty="0">
                <a:solidFill>
                  <a:schemeClr val="tx1"/>
                </a:solidFill>
                <a:effectLst/>
                <a:latin typeface="Courier New" panose="02070309020205020404" pitchFamily="49" charset="0"/>
                <a:ea typeface="+mn-ea"/>
                <a:cs typeface="+mn-cs"/>
              </a:rPr>
              <a:t>="white", </a:t>
            </a:r>
            <a:r>
              <a:rPr lang="en-US" sz="800" b="0" i="0" kern="1200" baseline="0" dirty="0" err="1">
                <a:solidFill>
                  <a:schemeClr val="tx1"/>
                </a:solidFill>
                <a:effectLst/>
                <a:latin typeface="Courier New" panose="02070309020205020404" pitchFamily="49" charset="0"/>
                <a:ea typeface="+mn-ea"/>
                <a:cs typeface="+mn-cs"/>
              </a:rPr>
              <a:t>lwd</a:t>
            </a:r>
            <a:r>
              <a:rPr lang="en-US" sz="800" b="0" i="0" kern="1200" baseline="0" dirty="0">
                <a:solidFill>
                  <a:schemeClr val="tx1"/>
                </a:solidFill>
                <a:effectLst/>
                <a:latin typeface="Courier New" panose="02070309020205020404" pitchFamily="49" charset="0"/>
                <a:ea typeface="+mn-ea"/>
                <a:cs typeface="+mn-cs"/>
              </a:rPr>
              <a:t>=0.05, </a:t>
            </a:r>
            <a:r>
              <a:rPr lang="en-US" sz="800" b="0" i="0" kern="1200" baseline="0" dirty="0" err="1">
                <a:solidFill>
                  <a:schemeClr val="tx1"/>
                </a:solidFill>
                <a:effectLst/>
                <a:latin typeface="Courier New" panose="02070309020205020404" pitchFamily="49" charset="0"/>
                <a:ea typeface="+mn-ea"/>
                <a:cs typeface="+mn-cs"/>
              </a:rPr>
              <a:t>xlim</a:t>
            </a:r>
            <a:r>
              <a:rPr lang="en-US" sz="800" b="0" i="0" kern="1200" baseline="0" dirty="0">
                <a:solidFill>
                  <a:schemeClr val="tx1"/>
                </a:solidFill>
                <a:effectLst/>
                <a:latin typeface="Courier New" panose="02070309020205020404" pitchFamily="49" charset="0"/>
                <a:ea typeface="+mn-ea"/>
                <a:cs typeface="+mn-cs"/>
              </a:rPr>
              <a:t>=</a:t>
            </a:r>
            <a:r>
              <a:rPr lang="en-US" sz="800" b="0" i="0" kern="1200" baseline="0" dirty="0" err="1">
                <a:solidFill>
                  <a:schemeClr val="tx1"/>
                </a:solidFill>
                <a:effectLst/>
                <a:latin typeface="Courier New" panose="02070309020205020404" pitchFamily="49" charset="0"/>
                <a:ea typeface="+mn-ea"/>
                <a:cs typeface="+mn-cs"/>
              </a:rPr>
              <a:t>xlim</a:t>
            </a:r>
            <a:r>
              <a:rPr lang="en-US" sz="800" b="0" i="0" kern="1200" baseline="0" dirty="0">
                <a:solidFill>
                  <a:schemeClr val="tx1"/>
                </a:solidFill>
                <a:effectLst/>
                <a:latin typeface="Courier New" panose="02070309020205020404" pitchFamily="49" charset="0"/>
                <a:ea typeface="+mn-ea"/>
                <a:cs typeface="+mn-cs"/>
              </a:rPr>
              <a:t>, </a:t>
            </a:r>
            <a:r>
              <a:rPr lang="en-US" sz="800" b="0" i="0" kern="1200" baseline="0" dirty="0" err="1">
                <a:solidFill>
                  <a:schemeClr val="tx1"/>
                </a:solidFill>
                <a:effectLst/>
                <a:latin typeface="Courier New" panose="02070309020205020404" pitchFamily="49" charset="0"/>
                <a:ea typeface="+mn-ea"/>
                <a:cs typeface="+mn-cs"/>
              </a:rPr>
              <a:t>ylim</a:t>
            </a:r>
            <a:r>
              <a:rPr lang="en-US" sz="800" b="0" i="0" kern="1200" baseline="0" dirty="0">
                <a:solidFill>
                  <a:schemeClr val="tx1"/>
                </a:solidFill>
                <a:effectLst/>
                <a:latin typeface="Courier New" panose="02070309020205020404" pitchFamily="49" charset="0"/>
                <a:ea typeface="+mn-ea"/>
                <a:cs typeface="+mn-cs"/>
              </a:rPr>
              <a:t>=</a:t>
            </a:r>
            <a:r>
              <a:rPr lang="en-US" sz="800" b="0" i="0" kern="1200" baseline="0" dirty="0" err="1">
                <a:solidFill>
                  <a:schemeClr val="tx1"/>
                </a:solidFill>
                <a:effectLst/>
                <a:latin typeface="Courier New" panose="02070309020205020404" pitchFamily="49" charset="0"/>
                <a:ea typeface="+mn-ea"/>
                <a:cs typeface="+mn-cs"/>
              </a:rPr>
              <a:t>ylim</a:t>
            </a:r>
            <a:r>
              <a:rPr lang="en-US" sz="800" b="0" i="0" kern="1200" baseline="0" dirty="0">
                <a:solidFill>
                  <a:schemeClr val="tx1"/>
                </a:solidFill>
                <a:effectLst/>
                <a:latin typeface="Courier New" panose="02070309020205020404" pitchFamily="49" charset="0"/>
                <a:ea typeface="+mn-ea"/>
                <a:cs typeface="+mn-cs"/>
              </a:rPr>
              <a:t>)</a:t>
            </a:r>
          </a:p>
          <a:p>
            <a:endParaRPr lang="en-US" sz="800" b="0" i="0" kern="1200" baseline="0" dirty="0">
              <a:solidFill>
                <a:schemeClr val="tx1"/>
              </a:solidFill>
              <a:effectLst/>
              <a:latin typeface="Courier New" panose="02070309020205020404" pitchFamily="49" charset="0"/>
              <a:ea typeface="+mn-ea"/>
              <a:cs typeface="+mn-cs"/>
            </a:endParaRPr>
          </a:p>
          <a:p>
            <a:r>
              <a:rPr lang="en-US" sz="800" b="0" i="0" kern="1200" baseline="0" dirty="0" err="1">
                <a:solidFill>
                  <a:schemeClr val="tx1"/>
                </a:solidFill>
                <a:effectLst/>
                <a:latin typeface="Courier New" panose="02070309020205020404" pitchFamily="49" charset="0"/>
                <a:ea typeface="+mn-ea"/>
                <a:cs typeface="+mn-cs"/>
              </a:rPr>
              <a:t>fsub</a:t>
            </a:r>
            <a:r>
              <a:rPr lang="en-US" sz="800" b="0" i="0" kern="1200" baseline="0" dirty="0">
                <a:solidFill>
                  <a:schemeClr val="tx1"/>
                </a:solidFill>
                <a:effectLst/>
                <a:latin typeface="Courier New" panose="02070309020205020404" pitchFamily="49" charset="0"/>
                <a:ea typeface="+mn-ea"/>
                <a:cs typeface="+mn-cs"/>
              </a:rPr>
              <a:t> &lt;- flights[</a:t>
            </a:r>
            <a:r>
              <a:rPr lang="en-US" sz="800" b="0" i="0" kern="1200" baseline="0" dirty="0" err="1">
                <a:solidFill>
                  <a:schemeClr val="tx1"/>
                </a:solidFill>
                <a:effectLst/>
                <a:latin typeface="Courier New" panose="02070309020205020404" pitchFamily="49" charset="0"/>
                <a:ea typeface="+mn-ea"/>
                <a:cs typeface="+mn-cs"/>
              </a:rPr>
              <a:t>flights$airline</a:t>
            </a:r>
            <a:r>
              <a:rPr lang="en-US" sz="800" b="0" i="0" kern="1200" baseline="0" dirty="0">
                <a:solidFill>
                  <a:schemeClr val="tx1"/>
                </a:solidFill>
                <a:effectLst/>
                <a:latin typeface="Courier New" panose="02070309020205020404" pitchFamily="49" charset="0"/>
                <a:ea typeface="+mn-ea"/>
                <a:cs typeface="+mn-cs"/>
              </a:rPr>
              <a:t> == "AA",]</a:t>
            </a:r>
          </a:p>
          <a:p>
            <a:r>
              <a:rPr lang="en-US" sz="800" b="0" i="0" kern="1200" baseline="0" dirty="0" err="1">
                <a:solidFill>
                  <a:schemeClr val="tx1"/>
                </a:solidFill>
                <a:effectLst/>
                <a:latin typeface="Courier New" panose="02070309020205020404" pitchFamily="49" charset="0"/>
                <a:ea typeface="+mn-ea"/>
                <a:cs typeface="+mn-cs"/>
              </a:rPr>
              <a:t>maxcnt</a:t>
            </a:r>
            <a:r>
              <a:rPr lang="en-US" sz="800" b="0" i="0" kern="1200" baseline="0" dirty="0">
                <a:solidFill>
                  <a:schemeClr val="tx1"/>
                </a:solidFill>
                <a:effectLst/>
                <a:latin typeface="Courier New" panose="02070309020205020404" pitchFamily="49" charset="0"/>
                <a:ea typeface="+mn-ea"/>
                <a:cs typeface="+mn-cs"/>
              </a:rPr>
              <a:t> &lt;- max(</a:t>
            </a:r>
            <a:r>
              <a:rPr lang="en-US" sz="800" b="0" i="0" kern="1200" baseline="0" dirty="0" err="1">
                <a:solidFill>
                  <a:schemeClr val="tx1"/>
                </a:solidFill>
                <a:effectLst/>
                <a:latin typeface="Courier New" panose="02070309020205020404" pitchFamily="49" charset="0"/>
                <a:ea typeface="+mn-ea"/>
                <a:cs typeface="+mn-cs"/>
              </a:rPr>
              <a:t>fsub$cnt</a:t>
            </a:r>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for (j in 1:length(</a:t>
            </a:r>
            <a:r>
              <a:rPr lang="en-US" sz="800" b="0" i="0" kern="1200" baseline="0" dirty="0" err="1">
                <a:solidFill>
                  <a:schemeClr val="tx1"/>
                </a:solidFill>
                <a:effectLst/>
                <a:latin typeface="Courier New" panose="02070309020205020404" pitchFamily="49" charset="0"/>
                <a:ea typeface="+mn-ea"/>
                <a:cs typeface="+mn-cs"/>
              </a:rPr>
              <a:t>fsub$airline</a:t>
            </a:r>
            <a:r>
              <a:rPr lang="en-US" sz="800" b="0" i="0" kern="1200" baseline="0" dirty="0">
                <a:solidFill>
                  <a:schemeClr val="tx1"/>
                </a:solidFill>
                <a:effectLst/>
                <a:latin typeface="Courier New" panose="02070309020205020404" pitchFamily="49" charset="0"/>
                <a:ea typeface="+mn-ea"/>
                <a:cs typeface="+mn-cs"/>
              </a:rPr>
              <a:t>)) {</a:t>
            </a:r>
          </a:p>
          <a:p>
            <a:r>
              <a:rPr lang="en-US" sz="800" b="0" i="0" kern="1200" baseline="0" dirty="0">
                <a:solidFill>
                  <a:schemeClr val="tx1"/>
                </a:solidFill>
                <a:effectLst/>
                <a:latin typeface="Courier New" panose="02070309020205020404" pitchFamily="49" charset="0"/>
                <a:ea typeface="+mn-ea"/>
                <a:cs typeface="+mn-cs"/>
              </a:rPr>
              <a:t>  air1 &lt;- airports[</a:t>
            </a:r>
            <a:r>
              <a:rPr lang="en-US" sz="800" b="0" i="0" kern="1200" baseline="0" dirty="0" err="1">
                <a:solidFill>
                  <a:schemeClr val="tx1"/>
                </a:solidFill>
                <a:effectLst/>
                <a:latin typeface="Courier New" panose="02070309020205020404" pitchFamily="49" charset="0"/>
                <a:ea typeface="+mn-ea"/>
                <a:cs typeface="+mn-cs"/>
              </a:rPr>
              <a:t>airports$iata</a:t>
            </a:r>
            <a:r>
              <a:rPr lang="en-US" sz="800" b="0" i="0" kern="1200" baseline="0" dirty="0">
                <a:solidFill>
                  <a:schemeClr val="tx1"/>
                </a:solidFill>
                <a:effectLst/>
                <a:latin typeface="Courier New" panose="02070309020205020404" pitchFamily="49" charset="0"/>
                <a:ea typeface="+mn-ea"/>
                <a:cs typeface="+mn-cs"/>
              </a:rPr>
              <a:t> == </a:t>
            </a:r>
            <a:r>
              <a:rPr lang="en-US" sz="800" b="0" i="0" kern="1200" baseline="0" dirty="0" err="1">
                <a:solidFill>
                  <a:schemeClr val="tx1"/>
                </a:solidFill>
                <a:effectLst/>
                <a:latin typeface="Courier New" panose="02070309020205020404" pitchFamily="49" charset="0"/>
                <a:ea typeface="+mn-ea"/>
                <a:cs typeface="+mn-cs"/>
              </a:rPr>
              <a:t>fsub</a:t>
            </a:r>
            <a:r>
              <a:rPr lang="en-US" sz="800" b="0" i="0" kern="1200" baseline="0" dirty="0">
                <a:solidFill>
                  <a:schemeClr val="tx1"/>
                </a:solidFill>
                <a:effectLst/>
                <a:latin typeface="Courier New" panose="02070309020205020404" pitchFamily="49" charset="0"/>
                <a:ea typeface="+mn-ea"/>
                <a:cs typeface="+mn-cs"/>
              </a:rPr>
              <a:t>[j,]$airport1,]</a:t>
            </a:r>
          </a:p>
          <a:p>
            <a:r>
              <a:rPr lang="en-US" sz="800" b="0" i="0" kern="1200" baseline="0" dirty="0">
                <a:solidFill>
                  <a:schemeClr val="tx1"/>
                </a:solidFill>
                <a:effectLst/>
                <a:latin typeface="Courier New" panose="02070309020205020404" pitchFamily="49" charset="0"/>
                <a:ea typeface="+mn-ea"/>
                <a:cs typeface="+mn-cs"/>
              </a:rPr>
              <a:t>  air2 &lt;- airports[</a:t>
            </a:r>
            <a:r>
              <a:rPr lang="en-US" sz="800" b="0" i="0" kern="1200" baseline="0" dirty="0" err="1">
                <a:solidFill>
                  <a:schemeClr val="tx1"/>
                </a:solidFill>
                <a:effectLst/>
                <a:latin typeface="Courier New" panose="02070309020205020404" pitchFamily="49" charset="0"/>
                <a:ea typeface="+mn-ea"/>
                <a:cs typeface="+mn-cs"/>
              </a:rPr>
              <a:t>airports$iata</a:t>
            </a:r>
            <a:r>
              <a:rPr lang="en-US" sz="800" b="0" i="0" kern="1200" baseline="0" dirty="0">
                <a:solidFill>
                  <a:schemeClr val="tx1"/>
                </a:solidFill>
                <a:effectLst/>
                <a:latin typeface="Courier New" panose="02070309020205020404" pitchFamily="49" charset="0"/>
                <a:ea typeface="+mn-ea"/>
                <a:cs typeface="+mn-cs"/>
              </a:rPr>
              <a:t> == </a:t>
            </a:r>
            <a:r>
              <a:rPr lang="en-US" sz="800" b="0" i="0" kern="1200" baseline="0" dirty="0" err="1">
                <a:solidFill>
                  <a:schemeClr val="tx1"/>
                </a:solidFill>
                <a:effectLst/>
                <a:latin typeface="Courier New" panose="02070309020205020404" pitchFamily="49" charset="0"/>
                <a:ea typeface="+mn-ea"/>
                <a:cs typeface="+mn-cs"/>
              </a:rPr>
              <a:t>fsub</a:t>
            </a:r>
            <a:r>
              <a:rPr lang="en-US" sz="800" b="0" i="0" kern="1200" baseline="0" dirty="0">
                <a:solidFill>
                  <a:schemeClr val="tx1"/>
                </a:solidFill>
                <a:effectLst/>
                <a:latin typeface="Courier New" panose="02070309020205020404" pitchFamily="49" charset="0"/>
                <a:ea typeface="+mn-ea"/>
                <a:cs typeface="+mn-cs"/>
              </a:rPr>
              <a:t>[j,]$airport2,]</a:t>
            </a:r>
          </a:p>
          <a:p>
            <a:r>
              <a:rPr lang="en-US" sz="800" b="0" i="0" kern="1200" baseline="0" dirty="0">
                <a:solidFill>
                  <a:schemeClr val="tx1"/>
                </a:solidFill>
                <a:effectLst/>
                <a:latin typeface="Courier New" panose="02070309020205020404" pitchFamily="49" charset="0"/>
                <a:ea typeface="+mn-ea"/>
                <a:cs typeface="+mn-cs"/>
              </a:rPr>
              <a:t>  </a:t>
            </a:r>
          </a:p>
          <a:p>
            <a:r>
              <a:rPr lang="en-US" sz="800" b="0" i="0" kern="1200" baseline="0" dirty="0">
                <a:solidFill>
                  <a:schemeClr val="tx1"/>
                </a:solidFill>
                <a:effectLst/>
                <a:latin typeface="Courier New" panose="02070309020205020404" pitchFamily="49" charset="0"/>
                <a:ea typeface="+mn-ea"/>
                <a:cs typeface="+mn-cs"/>
              </a:rPr>
              <a:t>  inter &lt;- </a:t>
            </a:r>
            <a:r>
              <a:rPr lang="en-US" sz="800" b="0" i="0" kern="1200" baseline="0" dirty="0" err="1">
                <a:solidFill>
                  <a:schemeClr val="tx1"/>
                </a:solidFill>
                <a:effectLst/>
                <a:latin typeface="Courier New" panose="02070309020205020404" pitchFamily="49" charset="0"/>
                <a:ea typeface="+mn-ea"/>
                <a:cs typeface="+mn-cs"/>
              </a:rPr>
              <a:t>gcIntermediate</a:t>
            </a:r>
            <a:r>
              <a:rPr lang="en-US" sz="800" b="0" i="0" kern="1200" baseline="0" dirty="0">
                <a:solidFill>
                  <a:schemeClr val="tx1"/>
                </a:solidFill>
                <a:effectLst/>
                <a:latin typeface="Courier New" panose="02070309020205020404" pitchFamily="49" charset="0"/>
                <a:ea typeface="+mn-ea"/>
                <a:cs typeface="+mn-cs"/>
              </a:rPr>
              <a:t>(c(air1[1,]$long, air1[1,]$</a:t>
            </a:r>
            <a:r>
              <a:rPr lang="en-US" sz="800" b="0" i="0" kern="1200" baseline="0" dirty="0" err="1">
                <a:solidFill>
                  <a:schemeClr val="tx1"/>
                </a:solidFill>
                <a:effectLst/>
                <a:latin typeface="Courier New" panose="02070309020205020404" pitchFamily="49" charset="0"/>
                <a:ea typeface="+mn-ea"/>
                <a:cs typeface="+mn-cs"/>
              </a:rPr>
              <a:t>lat</a:t>
            </a:r>
            <a:r>
              <a:rPr lang="en-US" sz="800" b="0" i="0" kern="1200" baseline="0" dirty="0">
                <a:solidFill>
                  <a:schemeClr val="tx1"/>
                </a:solidFill>
                <a:effectLst/>
                <a:latin typeface="Courier New" panose="02070309020205020404" pitchFamily="49" charset="0"/>
                <a:ea typeface="+mn-ea"/>
                <a:cs typeface="+mn-cs"/>
              </a:rPr>
              <a:t>), c(air2[1,]$long, air2[1,]$</a:t>
            </a:r>
            <a:r>
              <a:rPr lang="en-US" sz="800" b="0" i="0" kern="1200" baseline="0" dirty="0" err="1">
                <a:solidFill>
                  <a:schemeClr val="tx1"/>
                </a:solidFill>
                <a:effectLst/>
                <a:latin typeface="Courier New" panose="02070309020205020404" pitchFamily="49" charset="0"/>
                <a:ea typeface="+mn-ea"/>
                <a:cs typeface="+mn-cs"/>
              </a:rPr>
              <a:t>lat</a:t>
            </a:r>
            <a:r>
              <a:rPr lang="en-US" sz="800" b="0" i="0" kern="1200" baseline="0" dirty="0">
                <a:solidFill>
                  <a:schemeClr val="tx1"/>
                </a:solidFill>
                <a:effectLst/>
                <a:latin typeface="Courier New" panose="02070309020205020404" pitchFamily="49" charset="0"/>
                <a:ea typeface="+mn-ea"/>
                <a:cs typeface="+mn-cs"/>
              </a:rPr>
              <a:t>), n=100, </a:t>
            </a:r>
            <a:r>
              <a:rPr lang="en-US" sz="800" b="0" i="0" kern="1200" baseline="0" dirty="0" err="1">
                <a:solidFill>
                  <a:schemeClr val="tx1"/>
                </a:solidFill>
                <a:effectLst/>
                <a:latin typeface="Courier New" panose="02070309020205020404" pitchFamily="49" charset="0"/>
                <a:ea typeface="+mn-ea"/>
                <a:cs typeface="+mn-cs"/>
              </a:rPr>
              <a:t>addStartEnd</a:t>
            </a:r>
            <a:r>
              <a:rPr lang="en-US" sz="800" b="0" i="0" kern="1200" baseline="0" dirty="0">
                <a:solidFill>
                  <a:schemeClr val="tx1"/>
                </a:solidFill>
                <a:effectLst/>
                <a:latin typeface="Courier New" panose="02070309020205020404" pitchFamily="49" charset="0"/>
                <a:ea typeface="+mn-ea"/>
                <a:cs typeface="+mn-cs"/>
              </a:rPr>
              <a:t>=TRUE)</a:t>
            </a:r>
          </a:p>
          <a:p>
            <a:r>
              <a:rPr lang="en-US" sz="800" b="0" i="0" kern="1200" baseline="0" dirty="0">
                <a:solidFill>
                  <a:schemeClr val="tx1"/>
                </a:solidFill>
                <a:effectLst/>
                <a:latin typeface="Courier New" panose="02070309020205020404" pitchFamily="49" charset="0"/>
                <a:ea typeface="+mn-ea"/>
                <a:cs typeface="+mn-cs"/>
              </a:rPr>
              <a:t>  </a:t>
            </a:r>
            <a:r>
              <a:rPr lang="en-US" sz="800" b="0" i="0" kern="1200" baseline="0" dirty="0" err="1">
                <a:solidFill>
                  <a:schemeClr val="tx1"/>
                </a:solidFill>
                <a:effectLst/>
                <a:latin typeface="Courier New" panose="02070309020205020404" pitchFamily="49" charset="0"/>
                <a:ea typeface="+mn-ea"/>
                <a:cs typeface="+mn-cs"/>
              </a:rPr>
              <a:t>colindex</a:t>
            </a:r>
            <a:r>
              <a:rPr lang="en-US" sz="800" b="0" i="0" kern="1200" baseline="0" dirty="0">
                <a:solidFill>
                  <a:schemeClr val="tx1"/>
                </a:solidFill>
                <a:effectLst/>
                <a:latin typeface="Courier New" panose="02070309020205020404" pitchFamily="49" charset="0"/>
                <a:ea typeface="+mn-ea"/>
                <a:cs typeface="+mn-cs"/>
              </a:rPr>
              <a:t> &lt;- round( (</a:t>
            </a:r>
            <a:r>
              <a:rPr lang="en-US" sz="800" b="0" i="0" kern="1200" baseline="0" dirty="0" err="1">
                <a:solidFill>
                  <a:schemeClr val="tx1"/>
                </a:solidFill>
                <a:effectLst/>
                <a:latin typeface="Courier New" panose="02070309020205020404" pitchFamily="49" charset="0"/>
                <a:ea typeface="+mn-ea"/>
                <a:cs typeface="+mn-cs"/>
              </a:rPr>
              <a:t>fsub</a:t>
            </a:r>
            <a:r>
              <a:rPr lang="en-US" sz="800" b="0" i="0" kern="1200" baseline="0" dirty="0">
                <a:solidFill>
                  <a:schemeClr val="tx1"/>
                </a:solidFill>
                <a:effectLst/>
                <a:latin typeface="Courier New" panose="02070309020205020404" pitchFamily="49" charset="0"/>
                <a:ea typeface="+mn-ea"/>
                <a:cs typeface="+mn-cs"/>
              </a:rPr>
              <a:t>[j,]$</a:t>
            </a:r>
            <a:r>
              <a:rPr lang="en-US" sz="800" b="0" i="0" kern="1200" baseline="0" dirty="0" err="1">
                <a:solidFill>
                  <a:schemeClr val="tx1"/>
                </a:solidFill>
                <a:effectLst/>
                <a:latin typeface="Courier New" panose="02070309020205020404" pitchFamily="49" charset="0"/>
                <a:ea typeface="+mn-ea"/>
                <a:cs typeface="+mn-cs"/>
              </a:rPr>
              <a:t>cnt</a:t>
            </a:r>
            <a:r>
              <a:rPr lang="en-US" sz="800" b="0" i="0" kern="1200" baseline="0" dirty="0">
                <a:solidFill>
                  <a:schemeClr val="tx1"/>
                </a:solidFill>
                <a:effectLst/>
                <a:latin typeface="Courier New" panose="02070309020205020404" pitchFamily="49" charset="0"/>
                <a:ea typeface="+mn-ea"/>
                <a:cs typeface="+mn-cs"/>
              </a:rPr>
              <a:t> / </a:t>
            </a:r>
            <a:r>
              <a:rPr lang="en-US" sz="800" b="0" i="0" kern="1200" baseline="0" dirty="0" err="1">
                <a:solidFill>
                  <a:schemeClr val="tx1"/>
                </a:solidFill>
                <a:effectLst/>
                <a:latin typeface="Courier New" panose="02070309020205020404" pitchFamily="49" charset="0"/>
                <a:ea typeface="+mn-ea"/>
                <a:cs typeface="+mn-cs"/>
              </a:rPr>
              <a:t>maxcnt</a:t>
            </a:r>
            <a:r>
              <a:rPr lang="en-US" sz="800" b="0" i="0" kern="1200" baseline="0" dirty="0">
                <a:solidFill>
                  <a:schemeClr val="tx1"/>
                </a:solidFill>
                <a:effectLst/>
                <a:latin typeface="Courier New" panose="02070309020205020404" pitchFamily="49" charset="0"/>
                <a:ea typeface="+mn-ea"/>
                <a:cs typeface="+mn-cs"/>
              </a:rPr>
              <a:t>) * length(colors) )</a:t>
            </a:r>
          </a:p>
          <a:p>
            <a:r>
              <a:rPr lang="en-US" sz="800" b="0" i="0" kern="1200" baseline="0" dirty="0">
                <a:solidFill>
                  <a:schemeClr val="tx1"/>
                </a:solidFill>
                <a:effectLst/>
                <a:latin typeface="Courier New" panose="02070309020205020404" pitchFamily="49" charset="0"/>
                <a:ea typeface="+mn-ea"/>
                <a:cs typeface="+mn-cs"/>
              </a:rPr>
              <a:t>  </a:t>
            </a:r>
          </a:p>
          <a:p>
            <a:r>
              <a:rPr lang="en-US" sz="800" b="0" i="0" kern="1200" baseline="0" dirty="0">
                <a:solidFill>
                  <a:schemeClr val="tx1"/>
                </a:solidFill>
                <a:effectLst/>
                <a:latin typeface="Courier New" panose="02070309020205020404" pitchFamily="49" charset="0"/>
                <a:ea typeface="+mn-ea"/>
                <a:cs typeface="+mn-cs"/>
              </a:rPr>
              <a:t>  lines(inter, col=colors[</a:t>
            </a:r>
            <a:r>
              <a:rPr lang="en-US" sz="800" b="0" i="0" kern="1200" baseline="0" dirty="0" err="1">
                <a:solidFill>
                  <a:schemeClr val="tx1"/>
                </a:solidFill>
                <a:effectLst/>
                <a:latin typeface="Courier New" panose="02070309020205020404" pitchFamily="49" charset="0"/>
                <a:ea typeface="+mn-ea"/>
                <a:cs typeface="+mn-cs"/>
              </a:rPr>
              <a:t>colindex</a:t>
            </a:r>
            <a:r>
              <a:rPr lang="en-US" sz="800" b="0" i="0" kern="1200" baseline="0" dirty="0">
                <a:solidFill>
                  <a:schemeClr val="tx1"/>
                </a:solidFill>
                <a:effectLst/>
                <a:latin typeface="Courier New" panose="02070309020205020404" pitchFamily="49" charset="0"/>
                <a:ea typeface="+mn-ea"/>
                <a:cs typeface="+mn-cs"/>
              </a:rPr>
              <a:t>], </a:t>
            </a:r>
            <a:r>
              <a:rPr lang="en-US" sz="800" b="0" i="0" kern="1200" baseline="0" dirty="0" err="1">
                <a:solidFill>
                  <a:schemeClr val="tx1"/>
                </a:solidFill>
                <a:effectLst/>
                <a:latin typeface="Courier New" panose="02070309020205020404" pitchFamily="49" charset="0"/>
                <a:ea typeface="+mn-ea"/>
                <a:cs typeface="+mn-cs"/>
              </a:rPr>
              <a:t>lwd</a:t>
            </a:r>
            <a:r>
              <a:rPr lang="en-US" sz="800" b="0" i="0" kern="1200" baseline="0" dirty="0">
                <a:solidFill>
                  <a:schemeClr val="tx1"/>
                </a:solidFill>
                <a:effectLst/>
                <a:latin typeface="Courier New" panose="02070309020205020404" pitchFamily="49" charset="0"/>
                <a:ea typeface="+mn-ea"/>
                <a:cs typeface="+mn-cs"/>
              </a:rPr>
              <a:t>=0.8)</a:t>
            </a:r>
          </a:p>
          <a:p>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 order connection from least to greatest flight counts</a:t>
            </a:r>
          </a:p>
          <a:p>
            <a:r>
              <a:rPr lang="en-US" sz="800" b="0" i="0" kern="1200" baseline="0" dirty="0">
                <a:solidFill>
                  <a:schemeClr val="tx1"/>
                </a:solidFill>
                <a:effectLst/>
                <a:latin typeface="Courier New" panose="02070309020205020404" pitchFamily="49" charset="0"/>
                <a:ea typeface="+mn-ea"/>
                <a:cs typeface="+mn-cs"/>
              </a:rPr>
              <a:t>pal &lt;- </a:t>
            </a:r>
            <a:r>
              <a:rPr lang="en-US" sz="800" b="0" i="0" kern="1200" baseline="0" dirty="0" err="1">
                <a:solidFill>
                  <a:schemeClr val="tx1"/>
                </a:solidFill>
                <a:effectLst/>
                <a:latin typeface="Courier New" panose="02070309020205020404" pitchFamily="49" charset="0"/>
                <a:ea typeface="+mn-ea"/>
                <a:cs typeface="+mn-cs"/>
              </a:rPr>
              <a:t>colorRampPalette</a:t>
            </a:r>
            <a:r>
              <a:rPr lang="en-US" sz="800" b="0" i="0" kern="1200" baseline="0" dirty="0">
                <a:solidFill>
                  <a:schemeClr val="tx1"/>
                </a:solidFill>
                <a:effectLst/>
                <a:latin typeface="Courier New" panose="02070309020205020404" pitchFamily="49" charset="0"/>
                <a:ea typeface="+mn-ea"/>
                <a:cs typeface="+mn-cs"/>
              </a:rPr>
              <a:t>(c("#f2f2f2", "black"))</a:t>
            </a:r>
          </a:p>
          <a:p>
            <a:r>
              <a:rPr lang="en-US" sz="800" b="0" i="0" kern="1200" baseline="0" dirty="0">
                <a:solidFill>
                  <a:schemeClr val="tx1"/>
                </a:solidFill>
                <a:effectLst/>
                <a:latin typeface="Courier New" panose="02070309020205020404" pitchFamily="49" charset="0"/>
                <a:ea typeface="+mn-ea"/>
                <a:cs typeface="+mn-cs"/>
              </a:rPr>
              <a:t>pal &lt;- </a:t>
            </a:r>
            <a:r>
              <a:rPr lang="en-US" sz="800" b="0" i="0" kern="1200" baseline="0" dirty="0" err="1">
                <a:solidFill>
                  <a:schemeClr val="tx1"/>
                </a:solidFill>
                <a:effectLst/>
                <a:latin typeface="Courier New" panose="02070309020205020404" pitchFamily="49" charset="0"/>
                <a:ea typeface="+mn-ea"/>
                <a:cs typeface="+mn-cs"/>
              </a:rPr>
              <a:t>colorRampPalette</a:t>
            </a:r>
            <a:r>
              <a:rPr lang="en-US" sz="800" b="0" i="0" kern="1200" baseline="0" dirty="0">
                <a:solidFill>
                  <a:schemeClr val="tx1"/>
                </a:solidFill>
                <a:effectLst/>
                <a:latin typeface="Courier New" panose="02070309020205020404" pitchFamily="49" charset="0"/>
                <a:ea typeface="+mn-ea"/>
                <a:cs typeface="+mn-cs"/>
              </a:rPr>
              <a:t>(c("#f2f2f2", "red"))</a:t>
            </a:r>
          </a:p>
          <a:p>
            <a:r>
              <a:rPr lang="en-US" sz="800" b="0" i="0" kern="1200" baseline="0" dirty="0">
                <a:solidFill>
                  <a:schemeClr val="tx1"/>
                </a:solidFill>
                <a:effectLst/>
                <a:latin typeface="Courier New" panose="02070309020205020404" pitchFamily="49" charset="0"/>
                <a:ea typeface="+mn-ea"/>
                <a:cs typeface="+mn-cs"/>
              </a:rPr>
              <a:t>colors &lt;- pal(100)</a:t>
            </a:r>
          </a:p>
          <a:p>
            <a:endParaRPr lang="en-US" sz="800" b="0" i="0" kern="1200" baseline="0" dirty="0">
              <a:solidFill>
                <a:schemeClr val="tx1"/>
              </a:solidFill>
              <a:effectLst/>
              <a:latin typeface="Courier New" panose="02070309020205020404" pitchFamily="49" charset="0"/>
              <a:ea typeface="+mn-ea"/>
              <a:cs typeface="+mn-cs"/>
            </a:endParaRPr>
          </a:p>
          <a:p>
            <a:r>
              <a:rPr lang="en-US" sz="800" b="0" i="0" kern="1200" baseline="0" dirty="0">
                <a:solidFill>
                  <a:schemeClr val="tx1"/>
                </a:solidFill>
                <a:effectLst/>
                <a:latin typeface="Courier New" panose="02070309020205020404" pitchFamily="49" charset="0"/>
                <a:ea typeface="+mn-ea"/>
                <a:cs typeface="+mn-cs"/>
              </a:rPr>
              <a:t>map("world", col="#f2f2f2", fill=TRUE, </a:t>
            </a:r>
            <a:r>
              <a:rPr lang="en-US" sz="800" b="0" i="0" kern="1200" baseline="0" dirty="0" err="1">
                <a:solidFill>
                  <a:schemeClr val="tx1"/>
                </a:solidFill>
                <a:effectLst/>
                <a:latin typeface="Courier New" panose="02070309020205020404" pitchFamily="49" charset="0"/>
                <a:ea typeface="+mn-ea"/>
                <a:cs typeface="+mn-cs"/>
              </a:rPr>
              <a:t>bg</a:t>
            </a:r>
            <a:r>
              <a:rPr lang="en-US" sz="800" b="0" i="0" kern="1200" baseline="0" dirty="0">
                <a:solidFill>
                  <a:schemeClr val="tx1"/>
                </a:solidFill>
                <a:effectLst/>
                <a:latin typeface="Courier New" panose="02070309020205020404" pitchFamily="49" charset="0"/>
                <a:ea typeface="+mn-ea"/>
                <a:cs typeface="+mn-cs"/>
              </a:rPr>
              <a:t>="white", </a:t>
            </a:r>
            <a:r>
              <a:rPr lang="en-US" sz="800" b="0" i="0" kern="1200" baseline="0" dirty="0" err="1">
                <a:solidFill>
                  <a:schemeClr val="tx1"/>
                </a:solidFill>
                <a:effectLst/>
                <a:latin typeface="Courier New" panose="02070309020205020404" pitchFamily="49" charset="0"/>
                <a:ea typeface="+mn-ea"/>
                <a:cs typeface="+mn-cs"/>
              </a:rPr>
              <a:t>lwd</a:t>
            </a:r>
            <a:r>
              <a:rPr lang="en-US" sz="800" b="0" i="0" kern="1200" baseline="0" dirty="0">
                <a:solidFill>
                  <a:schemeClr val="tx1"/>
                </a:solidFill>
                <a:effectLst/>
                <a:latin typeface="Courier New" panose="02070309020205020404" pitchFamily="49" charset="0"/>
                <a:ea typeface="+mn-ea"/>
                <a:cs typeface="+mn-cs"/>
              </a:rPr>
              <a:t>=0.05, </a:t>
            </a:r>
            <a:r>
              <a:rPr lang="en-US" sz="800" b="0" i="0" kern="1200" baseline="0" dirty="0" err="1">
                <a:solidFill>
                  <a:schemeClr val="tx1"/>
                </a:solidFill>
                <a:effectLst/>
                <a:latin typeface="Courier New" panose="02070309020205020404" pitchFamily="49" charset="0"/>
                <a:ea typeface="+mn-ea"/>
                <a:cs typeface="+mn-cs"/>
              </a:rPr>
              <a:t>xlim</a:t>
            </a:r>
            <a:r>
              <a:rPr lang="en-US" sz="800" b="0" i="0" kern="1200" baseline="0" dirty="0">
                <a:solidFill>
                  <a:schemeClr val="tx1"/>
                </a:solidFill>
                <a:effectLst/>
                <a:latin typeface="Courier New" panose="02070309020205020404" pitchFamily="49" charset="0"/>
                <a:ea typeface="+mn-ea"/>
                <a:cs typeface="+mn-cs"/>
              </a:rPr>
              <a:t>=</a:t>
            </a:r>
            <a:r>
              <a:rPr lang="en-US" sz="800" b="0" i="0" kern="1200" baseline="0" dirty="0" err="1">
                <a:solidFill>
                  <a:schemeClr val="tx1"/>
                </a:solidFill>
                <a:effectLst/>
                <a:latin typeface="Courier New" panose="02070309020205020404" pitchFamily="49" charset="0"/>
                <a:ea typeface="+mn-ea"/>
                <a:cs typeface="+mn-cs"/>
              </a:rPr>
              <a:t>xlim</a:t>
            </a:r>
            <a:r>
              <a:rPr lang="en-US" sz="800" b="0" i="0" kern="1200" baseline="0" dirty="0">
                <a:solidFill>
                  <a:schemeClr val="tx1"/>
                </a:solidFill>
                <a:effectLst/>
                <a:latin typeface="Courier New" panose="02070309020205020404" pitchFamily="49" charset="0"/>
                <a:ea typeface="+mn-ea"/>
                <a:cs typeface="+mn-cs"/>
              </a:rPr>
              <a:t>, </a:t>
            </a:r>
            <a:r>
              <a:rPr lang="en-US" sz="800" b="0" i="0" kern="1200" baseline="0" dirty="0" err="1">
                <a:solidFill>
                  <a:schemeClr val="tx1"/>
                </a:solidFill>
                <a:effectLst/>
                <a:latin typeface="Courier New" panose="02070309020205020404" pitchFamily="49" charset="0"/>
                <a:ea typeface="+mn-ea"/>
                <a:cs typeface="+mn-cs"/>
              </a:rPr>
              <a:t>ylim</a:t>
            </a:r>
            <a:r>
              <a:rPr lang="en-US" sz="800" b="0" i="0" kern="1200" baseline="0" dirty="0">
                <a:solidFill>
                  <a:schemeClr val="tx1"/>
                </a:solidFill>
                <a:effectLst/>
                <a:latin typeface="Courier New" panose="02070309020205020404" pitchFamily="49" charset="0"/>
                <a:ea typeface="+mn-ea"/>
                <a:cs typeface="+mn-cs"/>
              </a:rPr>
              <a:t>=</a:t>
            </a:r>
            <a:r>
              <a:rPr lang="en-US" sz="800" b="0" i="0" kern="1200" baseline="0" dirty="0" err="1">
                <a:solidFill>
                  <a:schemeClr val="tx1"/>
                </a:solidFill>
                <a:effectLst/>
                <a:latin typeface="Courier New" panose="02070309020205020404" pitchFamily="49" charset="0"/>
                <a:ea typeface="+mn-ea"/>
                <a:cs typeface="+mn-cs"/>
              </a:rPr>
              <a:t>ylim</a:t>
            </a:r>
            <a:r>
              <a:rPr lang="en-US" sz="800" b="0" i="0" kern="1200" baseline="0" dirty="0">
                <a:solidFill>
                  <a:schemeClr val="tx1"/>
                </a:solidFill>
                <a:effectLst/>
                <a:latin typeface="Courier New" panose="02070309020205020404" pitchFamily="49" charset="0"/>
                <a:ea typeface="+mn-ea"/>
                <a:cs typeface="+mn-cs"/>
              </a:rPr>
              <a:t>)</a:t>
            </a:r>
          </a:p>
          <a:p>
            <a:endParaRPr lang="en-US" sz="800" b="0" i="0" kern="1200" baseline="0" dirty="0">
              <a:solidFill>
                <a:schemeClr val="tx1"/>
              </a:solidFill>
              <a:effectLst/>
              <a:latin typeface="Courier New" panose="02070309020205020404" pitchFamily="49" charset="0"/>
              <a:ea typeface="+mn-ea"/>
              <a:cs typeface="+mn-cs"/>
            </a:endParaRPr>
          </a:p>
          <a:p>
            <a:r>
              <a:rPr lang="en-US" sz="800" b="0" i="0" kern="1200" baseline="0" dirty="0" err="1">
                <a:solidFill>
                  <a:schemeClr val="tx1"/>
                </a:solidFill>
                <a:effectLst/>
                <a:latin typeface="Courier New" panose="02070309020205020404" pitchFamily="49" charset="0"/>
                <a:ea typeface="+mn-ea"/>
                <a:cs typeface="+mn-cs"/>
              </a:rPr>
              <a:t>fsub</a:t>
            </a:r>
            <a:r>
              <a:rPr lang="en-US" sz="800" b="0" i="0" kern="1200" baseline="0" dirty="0">
                <a:solidFill>
                  <a:schemeClr val="tx1"/>
                </a:solidFill>
                <a:effectLst/>
                <a:latin typeface="Courier New" panose="02070309020205020404" pitchFamily="49" charset="0"/>
                <a:ea typeface="+mn-ea"/>
                <a:cs typeface="+mn-cs"/>
              </a:rPr>
              <a:t> &lt;- flights[</a:t>
            </a:r>
            <a:r>
              <a:rPr lang="en-US" sz="800" b="0" i="0" kern="1200" baseline="0" dirty="0" err="1">
                <a:solidFill>
                  <a:schemeClr val="tx1"/>
                </a:solidFill>
                <a:effectLst/>
                <a:latin typeface="Courier New" panose="02070309020205020404" pitchFamily="49" charset="0"/>
                <a:ea typeface="+mn-ea"/>
                <a:cs typeface="+mn-cs"/>
              </a:rPr>
              <a:t>flights$airline</a:t>
            </a:r>
            <a:r>
              <a:rPr lang="en-US" sz="800" b="0" i="0" kern="1200" baseline="0" dirty="0">
                <a:solidFill>
                  <a:schemeClr val="tx1"/>
                </a:solidFill>
                <a:effectLst/>
                <a:latin typeface="Courier New" panose="02070309020205020404" pitchFamily="49" charset="0"/>
                <a:ea typeface="+mn-ea"/>
                <a:cs typeface="+mn-cs"/>
              </a:rPr>
              <a:t> == "AA",]</a:t>
            </a:r>
          </a:p>
          <a:p>
            <a:r>
              <a:rPr lang="en-US" sz="800" b="0" i="0" kern="1200" baseline="0" dirty="0" err="1">
                <a:solidFill>
                  <a:schemeClr val="tx1"/>
                </a:solidFill>
                <a:effectLst/>
                <a:latin typeface="Courier New" panose="02070309020205020404" pitchFamily="49" charset="0"/>
                <a:ea typeface="+mn-ea"/>
                <a:cs typeface="+mn-cs"/>
              </a:rPr>
              <a:t>fsub</a:t>
            </a:r>
            <a:r>
              <a:rPr lang="en-US" sz="800" b="0" i="0" kern="1200" baseline="0" dirty="0">
                <a:solidFill>
                  <a:schemeClr val="tx1"/>
                </a:solidFill>
                <a:effectLst/>
                <a:latin typeface="Courier New" panose="02070309020205020404" pitchFamily="49" charset="0"/>
                <a:ea typeface="+mn-ea"/>
                <a:cs typeface="+mn-cs"/>
              </a:rPr>
              <a:t> &lt;- </a:t>
            </a:r>
            <a:r>
              <a:rPr lang="en-US" sz="800" b="0" i="0" kern="1200" baseline="0" dirty="0" err="1">
                <a:solidFill>
                  <a:schemeClr val="tx1"/>
                </a:solidFill>
                <a:effectLst/>
                <a:latin typeface="Courier New" panose="02070309020205020404" pitchFamily="49" charset="0"/>
                <a:ea typeface="+mn-ea"/>
                <a:cs typeface="+mn-cs"/>
              </a:rPr>
              <a:t>fsub</a:t>
            </a:r>
            <a:r>
              <a:rPr lang="en-US" sz="800" b="0" i="0" kern="1200" baseline="0" dirty="0">
                <a:solidFill>
                  <a:schemeClr val="tx1"/>
                </a:solidFill>
                <a:effectLst/>
                <a:latin typeface="Courier New" panose="02070309020205020404" pitchFamily="49" charset="0"/>
                <a:ea typeface="+mn-ea"/>
                <a:cs typeface="+mn-cs"/>
              </a:rPr>
              <a:t>[order(</a:t>
            </a:r>
            <a:r>
              <a:rPr lang="en-US" sz="800" b="0" i="0" kern="1200" baseline="0" dirty="0" err="1">
                <a:solidFill>
                  <a:schemeClr val="tx1"/>
                </a:solidFill>
                <a:effectLst/>
                <a:latin typeface="Courier New" panose="02070309020205020404" pitchFamily="49" charset="0"/>
                <a:ea typeface="+mn-ea"/>
                <a:cs typeface="+mn-cs"/>
              </a:rPr>
              <a:t>fsub$cnt</a:t>
            </a:r>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err="1">
                <a:solidFill>
                  <a:schemeClr val="tx1"/>
                </a:solidFill>
                <a:effectLst/>
                <a:latin typeface="Courier New" panose="02070309020205020404" pitchFamily="49" charset="0"/>
                <a:ea typeface="+mn-ea"/>
                <a:cs typeface="+mn-cs"/>
              </a:rPr>
              <a:t>maxcnt</a:t>
            </a:r>
            <a:r>
              <a:rPr lang="en-US" sz="800" b="0" i="0" kern="1200" baseline="0" dirty="0">
                <a:solidFill>
                  <a:schemeClr val="tx1"/>
                </a:solidFill>
                <a:effectLst/>
                <a:latin typeface="Courier New" panose="02070309020205020404" pitchFamily="49" charset="0"/>
                <a:ea typeface="+mn-ea"/>
                <a:cs typeface="+mn-cs"/>
              </a:rPr>
              <a:t> &lt;- max(</a:t>
            </a:r>
            <a:r>
              <a:rPr lang="en-US" sz="800" b="0" i="0" kern="1200" baseline="0" dirty="0" err="1">
                <a:solidFill>
                  <a:schemeClr val="tx1"/>
                </a:solidFill>
                <a:effectLst/>
                <a:latin typeface="Courier New" panose="02070309020205020404" pitchFamily="49" charset="0"/>
                <a:ea typeface="+mn-ea"/>
                <a:cs typeface="+mn-cs"/>
              </a:rPr>
              <a:t>fsub$cnt</a:t>
            </a:r>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for (j in 1:length(</a:t>
            </a:r>
            <a:r>
              <a:rPr lang="en-US" sz="800" b="0" i="0" kern="1200" baseline="0" dirty="0" err="1">
                <a:solidFill>
                  <a:schemeClr val="tx1"/>
                </a:solidFill>
                <a:effectLst/>
                <a:latin typeface="Courier New" panose="02070309020205020404" pitchFamily="49" charset="0"/>
                <a:ea typeface="+mn-ea"/>
                <a:cs typeface="+mn-cs"/>
              </a:rPr>
              <a:t>fsub$airline</a:t>
            </a:r>
            <a:r>
              <a:rPr lang="en-US" sz="800" b="0" i="0" kern="1200" baseline="0" dirty="0">
                <a:solidFill>
                  <a:schemeClr val="tx1"/>
                </a:solidFill>
                <a:effectLst/>
                <a:latin typeface="Courier New" panose="02070309020205020404" pitchFamily="49" charset="0"/>
                <a:ea typeface="+mn-ea"/>
                <a:cs typeface="+mn-cs"/>
              </a:rPr>
              <a:t>)) {</a:t>
            </a:r>
          </a:p>
          <a:p>
            <a:r>
              <a:rPr lang="en-US" sz="800" b="0" i="0" kern="1200" baseline="0" dirty="0">
                <a:solidFill>
                  <a:schemeClr val="tx1"/>
                </a:solidFill>
                <a:effectLst/>
                <a:latin typeface="Courier New" panose="02070309020205020404" pitchFamily="49" charset="0"/>
                <a:ea typeface="+mn-ea"/>
                <a:cs typeface="+mn-cs"/>
              </a:rPr>
              <a:t>  air1 &lt;- airports[</a:t>
            </a:r>
            <a:r>
              <a:rPr lang="en-US" sz="800" b="0" i="0" kern="1200" baseline="0" dirty="0" err="1">
                <a:solidFill>
                  <a:schemeClr val="tx1"/>
                </a:solidFill>
                <a:effectLst/>
                <a:latin typeface="Courier New" panose="02070309020205020404" pitchFamily="49" charset="0"/>
                <a:ea typeface="+mn-ea"/>
                <a:cs typeface="+mn-cs"/>
              </a:rPr>
              <a:t>airports$iata</a:t>
            </a:r>
            <a:r>
              <a:rPr lang="en-US" sz="800" b="0" i="0" kern="1200" baseline="0" dirty="0">
                <a:solidFill>
                  <a:schemeClr val="tx1"/>
                </a:solidFill>
                <a:effectLst/>
                <a:latin typeface="Courier New" panose="02070309020205020404" pitchFamily="49" charset="0"/>
                <a:ea typeface="+mn-ea"/>
                <a:cs typeface="+mn-cs"/>
              </a:rPr>
              <a:t> == </a:t>
            </a:r>
            <a:r>
              <a:rPr lang="en-US" sz="800" b="0" i="0" kern="1200" baseline="0" dirty="0" err="1">
                <a:solidFill>
                  <a:schemeClr val="tx1"/>
                </a:solidFill>
                <a:effectLst/>
                <a:latin typeface="Courier New" panose="02070309020205020404" pitchFamily="49" charset="0"/>
                <a:ea typeface="+mn-ea"/>
                <a:cs typeface="+mn-cs"/>
              </a:rPr>
              <a:t>fsub</a:t>
            </a:r>
            <a:r>
              <a:rPr lang="en-US" sz="800" b="0" i="0" kern="1200" baseline="0" dirty="0">
                <a:solidFill>
                  <a:schemeClr val="tx1"/>
                </a:solidFill>
                <a:effectLst/>
                <a:latin typeface="Courier New" panose="02070309020205020404" pitchFamily="49" charset="0"/>
                <a:ea typeface="+mn-ea"/>
                <a:cs typeface="+mn-cs"/>
              </a:rPr>
              <a:t>[j,]$airport1,]</a:t>
            </a:r>
          </a:p>
          <a:p>
            <a:r>
              <a:rPr lang="en-US" sz="800" b="0" i="0" kern="1200" baseline="0" dirty="0">
                <a:solidFill>
                  <a:schemeClr val="tx1"/>
                </a:solidFill>
                <a:effectLst/>
                <a:latin typeface="Courier New" panose="02070309020205020404" pitchFamily="49" charset="0"/>
                <a:ea typeface="+mn-ea"/>
                <a:cs typeface="+mn-cs"/>
              </a:rPr>
              <a:t>  air2 &lt;- airports[</a:t>
            </a:r>
            <a:r>
              <a:rPr lang="en-US" sz="800" b="0" i="0" kern="1200" baseline="0" dirty="0" err="1">
                <a:solidFill>
                  <a:schemeClr val="tx1"/>
                </a:solidFill>
                <a:effectLst/>
                <a:latin typeface="Courier New" panose="02070309020205020404" pitchFamily="49" charset="0"/>
                <a:ea typeface="+mn-ea"/>
                <a:cs typeface="+mn-cs"/>
              </a:rPr>
              <a:t>airports$iata</a:t>
            </a:r>
            <a:r>
              <a:rPr lang="en-US" sz="800" b="0" i="0" kern="1200" baseline="0" dirty="0">
                <a:solidFill>
                  <a:schemeClr val="tx1"/>
                </a:solidFill>
                <a:effectLst/>
                <a:latin typeface="Courier New" panose="02070309020205020404" pitchFamily="49" charset="0"/>
                <a:ea typeface="+mn-ea"/>
                <a:cs typeface="+mn-cs"/>
              </a:rPr>
              <a:t> == </a:t>
            </a:r>
            <a:r>
              <a:rPr lang="en-US" sz="800" b="0" i="0" kern="1200" baseline="0" dirty="0" err="1">
                <a:solidFill>
                  <a:schemeClr val="tx1"/>
                </a:solidFill>
                <a:effectLst/>
                <a:latin typeface="Courier New" panose="02070309020205020404" pitchFamily="49" charset="0"/>
                <a:ea typeface="+mn-ea"/>
                <a:cs typeface="+mn-cs"/>
              </a:rPr>
              <a:t>fsub</a:t>
            </a:r>
            <a:r>
              <a:rPr lang="en-US" sz="800" b="0" i="0" kern="1200" baseline="0" dirty="0">
                <a:solidFill>
                  <a:schemeClr val="tx1"/>
                </a:solidFill>
                <a:effectLst/>
                <a:latin typeface="Courier New" panose="02070309020205020404" pitchFamily="49" charset="0"/>
                <a:ea typeface="+mn-ea"/>
                <a:cs typeface="+mn-cs"/>
              </a:rPr>
              <a:t>[j,]$airport2,]</a:t>
            </a:r>
          </a:p>
          <a:p>
            <a:r>
              <a:rPr lang="en-US" sz="800" b="0" i="0" kern="1200" baseline="0" dirty="0">
                <a:solidFill>
                  <a:schemeClr val="tx1"/>
                </a:solidFill>
                <a:effectLst/>
                <a:latin typeface="Courier New" panose="02070309020205020404" pitchFamily="49" charset="0"/>
                <a:ea typeface="+mn-ea"/>
                <a:cs typeface="+mn-cs"/>
              </a:rPr>
              <a:t>  </a:t>
            </a:r>
          </a:p>
          <a:p>
            <a:r>
              <a:rPr lang="en-US" sz="800" b="0" i="0" kern="1200" baseline="0" dirty="0">
                <a:solidFill>
                  <a:schemeClr val="tx1"/>
                </a:solidFill>
                <a:effectLst/>
                <a:latin typeface="Courier New" panose="02070309020205020404" pitchFamily="49" charset="0"/>
                <a:ea typeface="+mn-ea"/>
                <a:cs typeface="+mn-cs"/>
              </a:rPr>
              <a:t>  inter &lt;- </a:t>
            </a:r>
            <a:r>
              <a:rPr lang="en-US" sz="800" b="0" i="0" kern="1200" baseline="0" dirty="0" err="1">
                <a:solidFill>
                  <a:schemeClr val="tx1"/>
                </a:solidFill>
                <a:effectLst/>
                <a:latin typeface="Courier New" panose="02070309020205020404" pitchFamily="49" charset="0"/>
                <a:ea typeface="+mn-ea"/>
                <a:cs typeface="+mn-cs"/>
              </a:rPr>
              <a:t>gcIntermediate</a:t>
            </a:r>
            <a:r>
              <a:rPr lang="en-US" sz="800" b="0" i="0" kern="1200" baseline="0" dirty="0">
                <a:solidFill>
                  <a:schemeClr val="tx1"/>
                </a:solidFill>
                <a:effectLst/>
                <a:latin typeface="Courier New" panose="02070309020205020404" pitchFamily="49" charset="0"/>
                <a:ea typeface="+mn-ea"/>
                <a:cs typeface="+mn-cs"/>
              </a:rPr>
              <a:t>(c(air1[1,]$long, air1[1,]$</a:t>
            </a:r>
            <a:r>
              <a:rPr lang="en-US" sz="800" b="0" i="0" kern="1200" baseline="0" dirty="0" err="1">
                <a:solidFill>
                  <a:schemeClr val="tx1"/>
                </a:solidFill>
                <a:effectLst/>
                <a:latin typeface="Courier New" panose="02070309020205020404" pitchFamily="49" charset="0"/>
                <a:ea typeface="+mn-ea"/>
                <a:cs typeface="+mn-cs"/>
              </a:rPr>
              <a:t>lat</a:t>
            </a:r>
            <a:r>
              <a:rPr lang="en-US" sz="800" b="0" i="0" kern="1200" baseline="0" dirty="0">
                <a:solidFill>
                  <a:schemeClr val="tx1"/>
                </a:solidFill>
                <a:effectLst/>
                <a:latin typeface="Courier New" panose="02070309020205020404" pitchFamily="49" charset="0"/>
                <a:ea typeface="+mn-ea"/>
                <a:cs typeface="+mn-cs"/>
              </a:rPr>
              <a:t>), c(air2[1,]$long, air2[1,]$</a:t>
            </a:r>
            <a:r>
              <a:rPr lang="en-US" sz="800" b="0" i="0" kern="1200" baseline="0" dirty="0" err="1">
                <a:solidFill>
                  <a:schemeClr val="tx1"/>
                </a:solidFill>
                <a:effectLst/>
                <a:latin typeface="Courier New" panose="02070309020205020404" pitchFamily="49" charset="0"/>
                <a:ea typeface="+mn-ea"/>
                <a:cs typeface="+mn-cs"/>
              </a:rPr>
              <a:t>lat</a:t>
            </a:r>
            <a:r>
              <a:rPr lang="en-US" sz="800" b="0" i="0" kern="1200" baseline="0" dirty="0">
                <a:solidFill>
                  <a:schemeClr val="tx1"/>
                </a:solidFill>
                <a:effectLst/>
                <a:latin typeface="Courier New" panose="02070309020205020404" pitchFamily="49" charset="0"/>
                <a:ea typeface="+mn-ea"/>
                <a:cs typeface="+mn-cs"/>
              </a:rPr>
              <a:t>), n=100, </a:t>
            </a:r>
            <a:r>
              <a:rPr lang="en-US" sz="800" b="0" i="0" kern="1200" baseline="0" dirty="0" err="1">
                <a:solidFill>
                  <a:schemeClr val="tx1"/>
                </a:solidFill>
                <a:effectLst/>
                <a:latin typeface="Courier New" panose="02070309020205020404" pitchFamily="49" charset="0"/>
                <a:ea typeface="+mn-ea"/>
                <a:cs typeface="+mn-cs"/>
              </a:rPr>
              <a:t>addStartEnd</a:t>
            </a:r>
            <a:r>
              <a:rPr lang="en-US" sz="800" b="0" i="0" kern="1200" baseline="0" dirty="0">
                <a:solidFill>
                  <a:schemeClr val="tx1"/>
                </a:solidFill>
                <a:effectLst/>
                <a:latin typeface="Courier New" panose="02070309020205020404" pitchFamily="49" charset="0"/>
                <a:ea typeface="+mn-ea"/>
                <a:cs typeface="+mn-cs"/>
              </a:rPr>
              <a:t>=TRUE)</a:t>
            </a:r>
          </a:p>
          <a:p>
            <a:r>
              <a:rPr lang="en-US" sz="800" b="0" i="0" kern="1200" baseline="0" dirty="0">
                <a:solidFill>
                  <a:schemeClr val="tx1"/>
                </a:solidFill>
                <a:effectLst/>
                <a:latin typeface="Courier New" panose="02070309020205020404" pitchFamily="49" charset="0"/>
                <a:ea typeface="+mn-ea"/>
                <a:cs typeface="+mn-cs"/>
              </a:rPr>
              <a:t>  </a:t>
            </a:r>
            <a:r>
              <a:rPr lang="en-US" sz="800" b="0" i="0" kern="1200" baseline="0" dirty="0" err="1">
                <a:solidFill>
                  <a:schemeClr val="tx1"/>
                </a:solidFill>
                <a:effectLst/>
                <a:latin typeface="Courier New" panose="02070309020205020404" pitchFamily="49" charset="0"/>
                <a:ea typeface="+mn-ea"/>
                <a:cs typeface="+mn-cs"/>
              </a:rPr>
              <a:t>colindex</a:t>
            </a:r>
            <a:r>
              <a:rPr lang="en-US" sz="800" b="0" i="0" kern="1200" baseline="0" dirty="0">
                <a:solidFill>
                  <a:schemeClr val="tx1"/>
                </a:solidFill>
                <a:effectLst/>
                <a:latin typeface="Courier New" panose="02070309020205020404" pitchFamily="49" charset="0"/>
                <a:ea typeface="+mn-ea"/>
                <a:cs typeface="+mn-cs"/>
              </a:rPr>
              <a:t> &lt;- round( (</a:t>
            </a:r>
            <a:r>
              <a:rPr lang="en-US" sz="800" b="0" i="0" kern="1200" baseline="0" dirty="0" err="1">
                <a:solidFill>
                  <a:schemeClr val="tx1"/>
                </a:solidFill>
                <a:effectLst/>
                <a:latin typeface="Courier New" panose="02070309020205020404" pitchFamily="49" charset="0"/>
                <a:ea typeface="+mn-ea"/>
                <a:cs typeface="+mn-cs"/>
              </a:rPr>
              <a:t>fsub</a:t>
            </a:r>
            <a:r>
              <a:rPr lang="en-US" sz="800" b="0" i="0" kern="1200" baseline="0" dirty="0">
                <a:solidFill>
                  <a:schemeClr val="tx1"/>
                </a:solidFill>
                <a:effectLst/>
                <a:latin typeface="Courier New" panose="02070309020205020404" pitchFamily="49" charset="0"/>
                <a:ea typeface="+mn-ea"/>
                <a:cs typeface="+mn-cs"/>
              </a:rPr>
              <a:t>[j,]$</a:t>
            </a:r>
            <a:r>
              <a:rPr lang="en-US" sz="800" b="0" i="0" kern="1200" baseline="0" dirty="0" err="1">
                <a:solidFill>
                  <a:schemeClr val="tx1"/>
                </a:solidFill>
                <a:effectLst/>
                <a:latin typeface="Courier New" panose="02070309020205020404" pitchFamily="49" charset="0"/>
                <a:ea typeface="+mn-ea"/>
                <a:cs typeface="+mn-cs"/>
              </a:rPr>
              <a:t>cnt</a:t>
            </a:r>
            <a:r>
              <a:rPr lang="en-US" sz="800" b="0" i="0" kern="1200" baseline="0" dirty="0">
                <a:solidFill>
                  <a:schemeClr val="tx1"/>
                </a:solidFill>
                <a:effectLst/>
                <a:latin typeface="Courier New" panose="02070309020205020404" pitchFamily="49" charset="0"/>
                <a:ea typeface="+mn-ea"/>
                <a:cs typeface="+mn-cs"/>
              </a:rPr>
              <a:t> / </a:t>
            </a:r>
            <a:r>
              <a:rPr lang="en-US" sz="800" b="0" i="0" kern="1200" baseline="0" dirty="0" err="1">
                <a:solidFill>
                  <a:schemeClr val="tx1"/>
                </a:solidFill>
                <a:effectLst/>
                <a:latin typeface="Courier New" panose="02070309020205020404" pitchFamily="49" charset="0"/>
                <a:ea typeface="+mn-ea"/>
                <a:cs typeface="+mn-cs"/>
              </a:rPr>
              <a:t>maxcnt</a:t>
            </a:r>
            <a:r>
              <a:rPr lang="en-US" sz="800" b="0" i="0" kern="1200" baseline="0" dirty="0">
                <a:solidFill>
                  <a:schemeClr val="tx1"/>
                </a:solidFill>
                <a:effectLst/>
                <a:latin typeface="Courier New" panose="02070309020205020404" pitchFamily="49" charset="0"/>
                <a:ea typeface="+mn-ea"/>
                <a:cs typeface="+mn-cs"/>
              </a:rPr>
              <a:t>) * length(colors) )</a:t>
            </a:r>
          </a:p>
          <a:p>
            <a:r>
              <a:rPr lang="en-US" sz="800" b="0" i="0" kern="1200" baseline="0" dirty="0">
                <a:solidFill>
                  <a:schemeClr val="tx1"/>
                </a:solidFill>
                <a:effectLst/>
                <a:latin typeface="Courier New" panose="02070309020205020404" pitchFamily="49" charset="0"/>
                <a:ea typeface="+mn-ea"/>
                <a:cs typeface="+mn-cs"/>
              </a:rPr>
              <a:t>  </a:t>
            </a:r>
          </a:p>
          <a:p>
            <a:r>
              <a:rPr lang="en-US" sz="800" b="0" i="0" kern="1200" baseline="0" dirty="0">
                <a:solidFill>
                  <a:schemeClr val="tx1"/>
                </a:solidFill>
                <a:effectLst/>
                <a:latin typeface="Courier New" panose="02070309020205020404" pitchFamily="49" charset="0"/>
                <a:ea typeface="+mn-ea"/>
                <a:cs typeface="+mn-cs"/>
              </a:rPr>
              <a:t>  lines(inter, col=colors[</a:t>
            </a:r>
            <a:r>
              <a:rPr lang="en-US" sz="800" b="0" i="0" kern="1200" baseline="0" dirty="0" err="1">
                <a:solidFill>
                  <a:schemeClr val="tx1"/>
                </a:solidFill>
                <a:effectLst/>
                <a:latin typeface="Courier New" panose="02070309020205020404" pitchFamily="49" charset="0"/>
                <a:ea typeface="+mn-ea"/>
                <a:cs typeface="+mn-cs"/>
              </a:rPr>
              <a:t>colindex</a:t>
            </a:r>
            <a:r>
              <a:rPr lang="en-US" sz="800" b="0" i="0" kern="1200" baseline="0" dirty="0">
                <a:solidFill>
                  <a:schemeClr val="tx1"/>
                </a:solidFill>
                <a:effectLst/>
                <a:latin typeface="Courier New" panose="02070309020205020404" pitchFamily="49" charset="0"/>
                <a:ea typeface="+mn-ea"/>
                <a:cs typeface="+mn-cs"/>
              </a:rPr>
              <a:t>], </a:t>
            </a:r>
            <a:r>
              <a:rPr lang="en-US" sz="800" b="0" i="0" kern="1200" baseline="0" dirty="0" err="1">
                <a:solidFill>
                  <a:schemeClr val="tx1"/>
                </a:solidFill>
                <a:effectLst/>
                <a:latin typeface="Courier New" panose="02070309020205020404" pitchFamily="49" charset="0"/>
                <a:ea typeface="+mn-ea"/>
                <a:cs typeface="+mn-cs"/>
              </a:rPr>
              <a:t>lwd</a:t>
            </a:r>
            <a:r>
              <a:rPr lang="en-US" sz="800" b="0" i="0" kern="1200" baseline="0" dirty="0">
                <a:solidFill>
                  <a:schemeClr val="tx1"/>
                </a:solidFill>
                <a:effectLst/>
                <a:latin typeface="Courier New" panose="02070309020205020404" pitchFamily="49" charset="0"/>
                <a:ea typeface="+mn-ea"/>
                <a:cs typeface="+mn-cs"/>
              </a:rPr>
              <a:t>=0.8)</a:t>
            </a:r>
          </a:p>
          <a:p>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 Map every carrier</a:t>
            </a:r>
          </a:p>
          <a:p>
            <a:r>
              <a:rPr lang="en-US" sz="800" b="0" i="0" kern="1200" baseline="0" dirty="0">
                <a:solidFill>
                  <a:schemeClr val="tx1"/>
                </a:solidFill>
                <a:effectLst/>
                <a:latin typeface="Courier New" panose="02070309020205020404" pitchFamily="49" charset="0"/>
                <a:ea typeface="+mn-ea"/>
                <a:cs typeface="+mn-cs"/>
              </a:rPr>
              <a:t># Unique carriers</a:t>
            </a:r>
          </a:p>
          <a:p>
            <a:r>
              <a:rPr lang="en-US" sz="800" b="0" i="0" kern="1200" baseline="0" dirty="0">
                <a:solidFill>
                  <a:schemeClr val="tx1"/>
                </a:solidFill>
                <a:effectLst/>
                <a:latin typeface="Courier New" panose="02070309020205020404" pitchFamily="49" charset="0"/>
                <a:ea typeface="+mn-ea"/>
                <a:cs typeface="+mn-cs"/>
              </a:rPr>
              <a:t>map("world", col="#f2f2f2", fill=TRUE, </a:t>
            </a:r>
            <a:r>
              <a:rPr lang="en-US" sz="800" b="0" i="0" kern="1200" baseline="0" dirty="0" err="1">
                <a:solidFill>
                  <a:schemeClr val="tx1"/>
                </a:solidFill>
                <a:effectLst/>
                <a:latin typeface="Courier New" panose="02070309020205020404" pitchFamily="49" charset="0"/>
                <a:ea typeface="+mn-ea"/>
                <a:cs typeface="+mn-cs"/>
              </a:rPr>
              <a:t>bg</a:t>
            </a:r>
            <a:r>
              <a:rPr lang="en-US" sz="800" b="0" i="0" kern="1200" baseline="0" dirty="0">
                <a:solidFill>
                  <a:schemeClr val="tx1"/>
                </a:solidFill>
                <a:effectLst/>
                <a:latin typeface="Courier New" panose="02070309020205020404" pitchFamily="49" charset="0"/>
                <a:ea typeface="+mn-ea"/>
                <a:cs typeface="+mn-cs"/>
              </a:rPr>
              <a:t>="white", </a:t>
            </a:r>
            <a:r>
              <a:rPr lang="en-US" sz="800" b="0" i="0" kern="1200" baseline="0" dirty="0" err="1">
                <a:solidFill>
                  <a:schemeClr val="tx1"/>
                </a:solidFill>
                <a:effectLst/>
                <a:latin typeface="Courier New" panose="02070309020205020404" pitchFamily="49" charset="0"/>
                <a:ea typeface="+mn-ea"/>
                <a:cs typeface="+mn-cs"/>
              </a:rPr>
              <a:t>lwd</a:t>
            </a:r>
            <a:r>
              <a:rPr lang="en-US" sz="800" b="0" i="0" kern="1200" baseline="0" dirty="0">
                <a:solidFill>
                  <a:schemeClr val="tx1"/>
                </a:solidFill>
                <a:effectLst/>
                <a:latin typeface="Courier New" panose="02070309020205020404" pitchFamily="49" charset="0"/>
                <a:ea typeface="+mn-ea"/>
                <a:cs typeface="+mn-cs"/>
              </a:rPr>
              <a:t>=0.05, </a:t>
            </a:r>
            <a:r>
              <a:rPr lang="en-US" sz="800" b="0" i="0" kern="1200" baseline="0" dirty="0" err="1">
                <a:solidFill>
                  <a:schemeClr val="tx1"/>
                </a:solidFill>
                <a:effectLst/>
                <a:latin typeface="Courier New" panose="02070309020205020404" pitchFamily="49" charset="0"/>
                <a:ea typeface="+mn-ea"/>
                <a:cs typeface="+mn-cs"/>
              </a:rPr>
              <a:t>xlim</a:t>
            </a:r>
            <a:r>
              <a:rPr lang="en-US" sz="800" b="0" i="0" kern="1200" baseline="0" dirty="0">
                <a:solidFill>
                  <a:schemeClr val="tx1"/>
                </a:solidFill>
                <a:effectLst/>
                <a:latin typeface="Courier New" panose="02070309020205020404" pitchFamily="49" charset="0"/>
                <a:ea typeface="+mn-ea"/>
                <a:cs typeface="+mn-cs"/>
              </a:rPr>
              <a:t>=</a:t>
            </a:r>
            <a:r>
              <a:rPr lang="en-US" sz="800" b="0" i="0" kern="1200" baseline="0" dirty="0" err="1">
                <a:solidFill>
                  <a:schemeClr val="tx1"/>
                </a:solidFill>
                <a:effectLst/>
                <a:latin typeface="Courier New" panose="02070309020205020404" pitchFamily="49" charset="0"/>
                <a:ea typeface="+mn-ea"/>
                <a:cs typeface="+mn-cs"/>
              </a:rPr>
              <a:t>xlim</a:t>
            </a:r>
            <a:r>
              <a:rPr lang="en-US" sz="800" b="0" i="0" kern="1200" baseline="0" dirty="0">
                <a:solidFill>
                  <a:schemeClr val="tx1"/>
                </a:solidFill>
                <a:effectLst/>
                <a:latin typeface="Courier New" panose="02070309020205020404" pitchFamily="49" charset="0"/>
                <a:ea typeface="+mn-ea"/>
                <a:cs typeface="+mn-cs"/>
              </a:rPr>
              <a:t>, </a:t>
            </a:r>
            <a:r>
              <a:rPr lang="en-US" sz="800" b="0" i="0" kern="1200" baseline="0" dirty="0" err="1">
                <a:solidFill>
                  <a:schemeClr val="tx1"/>
                </a:solidFill>
                <a:effectLst/>
                <a:latin typeface="Courier New" panose="02070309020205020404" pitchFamily="49" charset="0"/>
                <a:ea typeface="+mn-ea"/>
                <a:cs typeface="+mn-cs"/>
              </a:rPr>
              <a:t>ylim</a:t>
            </a:r>
            <a:r>
              <a:rPr lang="en-US" sz="800" b="0" i="0" kern="1200" baseline="0" dirty="0">
                <a:solidFill>
                  <a:schemeClr val="tx1"/>
                </a:solidFill>
                <a:effectLst/>
                <a:latin typeface="Courier New" panose="02070309020205020404" pitchFamily="49" charset="0"/>
                <a:ea typeface="+mn-ea"/>
                <a:cs typeface="+mn-cs"/>
              </a:rPr>
              <a:t>=</a:t>
            </a:r>
            <a:r>
              <a:rPr lang="en-US" sz="800" b="0" i="0" kern="1200" baseline="0" dirty="0" err="1">
                <a:solidFill>
                  <a:schemeClr val="tx1"/>
                </a:solidFill>
                <a:effectLst/>
                <a:latin typeface="Courier New" panose="02070309020205020404" pitchFamily="49" charset="0"/>
                <a:ea typeface="+mn-ea"/>
                <a:cs typeface="+mn-cs"/>
              </a:rPr>
              <a:t>ylim</a:t>
            </a:r>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carriers &lt;- unique(</a:t>
            </a:r>
            <a:r>
              <a:rPr lang="en-US" sz="800" b="0" i="0" kern="1200" baseline="0" dirty="0" err="1">
                <a:solidFill>
                  <a:schemeClr val="tx1"/>
                </a:solidFill>
                <a:effectLst/>
                <a:latin typeface="Courier New" panose="02070309020205020404" pitchFamily="49" charset="0"/>
                <a:ea typeface="+mn-ea"/>
                <a:cs typeface="+mn-cs"/>
              </a:rPr>
              <a:t>flights$airline</a:t>
            </a:r>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carriers</a:t>
            </a:r>
          </a:p>
          <a:p>
            <a:r>
              <a:rPr lang="en-US" sz="800" b="0" i="0" kern="1200" baseline="0" dirty="0">
                <a:solidFill>
                  <a:schemeClr val="tx1"/>
                </a:solidFill>
                <a:effectLst/>
                <a:latin typeface="Courier New" panose="02070309020205020404" pitchFamily="49" charset="0"/>
                <a:ea typeface="+mn-ea"/>
                <a:cs typeface="+mn-cs"/>
              </a:rPr>
              <a:t># Color</a:t>
            </a:r>
          </a:p>
          <a:p>
            <a:r>
              <a:rPr lang="en-US" sz="800" b="0" i="0" kern="1200" baseline="0" dirty="0">
                <a:solidFill>
                  <a:schemeClr val="tx1"/>
                </a:solidFill>
                <a:effectLst/>
                <a:latin typeface="Courier New" panose="02070309020205020404" pitchFamily="49" charset="0"/>
                <a:ea typeface="+mn-ea"/>
                <a:cs typeface="+mn-cs"/>
              </a:rPr>
              <a:t>pal &lt;- </a:t>
            </a:r>
            <a:r>
              <a:rPr lang="en-US" sz="800" b="0" i="0" kern="1200" baseline="0" dirty="0" err="1">
                <a:solidFill>
                  <a:schemeClr val="tx1"/>
                </a:solidFill>
                <a:effectLst/>
                <a:latin typeface="Courier New" panose="02070309020205020404" pitchFamily="49" charset="0"/>
                <a:ea typeface="+mn-ea"/>
                <a:cs typeface="+mn-cs"/>
              </a:rPr>
              <a:t>colorRampPalette</a:t>
            </a:r>
            <a:r>
              <a:rPr lang="en-US" sz="800" b="0" i="0" kern="1200" baseline="0" dirty="0">
                <a:solidFill>
                  <a:schemeClr val="tx1"/>
                </a:solidFill>
                <a:effectLst/>
                <a:latin typeface="Courier New" panose="02070309020205020404" pitchFamily="49" charset="0"/>
                <a:ea typeface="+mn-ea"/>
                <a:cs typeface="+mn-cs"/>
              </a:rPr>
              <a:t>(c("#333333", "white", "#1292db"))</a:t>
            </a:r>
          </a:p>
          <a:p>
            <a:r>
              <a:rPr lang="en-US" sz="800" b="0" i="0" kern="1200" baseline="0" dirty="0">
                <a:solidFill>
                  <a:schemeClr val="tx1"/>
                </a:solidFill>
                <a:effectLst/>
                <a:latin typeface="Courier New" panose="02070309020205020404" pitchFamily="49" charset="0"/>
                <a:ea typeface="+mn-ea"/>
                <a:cs typeface="+mn-cs"/>
              </a:rPr>
              <a:t>colors &lt;- pal(100)</a:t>
            </a:r>
          </a:p>
          <a:p>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for (</a:t>
            </a:r>
            <a:r>
              <a:rPr lang="en-US" sz="800" b="0" i="0" kern="1200" baseline="0" dirty="0" err="1">
                <a:solidFill>
                  <a:schemeClr val="tx1"/>
                </a:solidFill>
                <a:effectLst/>
                <a:latin typeface="Courier New" panose="02070309020205020404" pitchFamily="49" charset="0"/>
                <a:ea typeface="+mn-ea"/>
                <a:cs typeface="+mn-cs"/>
              </a:rPr>
              <a:t>i</a:t>
            </a:r>
            <a:r>
              <a:rPr lang="en-US" sz="800" b="0" i="0" kern="1200" baseline="0" dirty="0">
                <a:solidFill>
                  <a:schemeClr val="tx1"/>
                </a:solidFill>
                <a:effectLst/>
                <a:latin typeface="Courier New" panose="02070309020205020404" pitchFamily="49" charset="0"/>
                <a:ea typeface="+mn-ea"/>
                <a:cs typeface="+mn-cs"/>
              </a:rPr>
              <a:t> in 1:length(carriers)) {</a:t>
            </a:r>
          </a:p>
          <a:p>
            <a:r>
              <a:rPr lang="en-US" sz="800" b="0" i="0" kern="1200" baseline="0" dirty="0">
                <a:solidFill>
                  <a:schemeClr val="tx1"/>
                </a:solidFill>
                <a:effectLst/>
                <a:latin typeface="Courier New" panose="02070309020205020404" pitchFamily="49" charset="0"/>
                <a:ea typeface="+mn-ea"/>
                <a:cs typeface="+mn-cs"/>
              </a:rPr>
              <a:t>  </a:t>
            </a:r>
          </a:p>
          <a:p>
            <a:r>
              <a:rPr lang="en-US" sz="800" b="0" i="0" kern="1200" baseline="0" dirty="0">
                <a:solidFill>
                  <a:schemeClr val="tx1"/>
                </a:solidFill>
                <a:effectLst/>
                <a:latin typeface="Courier New" panose="02070309020205020404" pitchFamily="49" charset="0"/>
                <a:ea typeface="+mn-ea"/>
                <a:cs typeface="+mn-cs"/>
              </a:rPr>
              <a:t>  pdf(paste("carrier", carriers[</a:t>
            </a:r>
            <a:r>
              <a:rPr lang="en-US" sz="800" b="0" i="0" kern="1200" baseline="0" dirty="0" err="1">
                <a:solidFill>
                  <a:schemeClr val="tx1"/>
                </a:solidFill>
                <a:effectLst/>
                <a:latin typeface="Courier New" panose="02070309020205020404" pitchFamily="49" charset="0"/>
                <a:ea typeface="+mn-ea"/>
                <a:cs typeface="+mn-cs"/>
              </a:rPr>
              <a:t>i</a:t>
            </a:r>
            <a:r>
              <a:rPr lang="en-US" sz="800" b="0" i="0" kern="1200" baseline="0" dirty="0">
                <a:solidFill>
                  <a:schemeClr val="tx1"/>
                </a:solidFill>
                <a:effectLst/>
                <a:latin typeface="Courier New" panose="02070309020205020404" pitchFamily="49" charset="0"/>
                <a:ea typeface="+mn-ea"/>
                <a:cs typeface="+mn-cs"/>
              </a:rPr>
              <a:t>], ".pdf", </a:t>
            </a:r>
            <a:r>
              <a:rPr lang="en-US" sz="800" b="0" i="0" kern="1200" baseline="0" dirty="0" err="1">
                <a:solidFill>
                  <a:schemeClr val="tx1"/>
                </a:solidFill>
                <a:effectLst/>
                <a:latin typeface="Courier New" panose="02070309020205020404" pitchFamily="49" charset="0"/>
                <a:ea typeface="+mn-ea"/>
                <a:cs typeface="+mn-cs"/>
              </a:rPr>
              <a:t>sep</a:t>
            </a:r>
            <a:r>
              <a:rPr lang="en-US" sz="800" b="0" i="0" kern="1200" baseline="0" dirty="0">
                <a:solidFill>
                  <a:schemeClr val="tx1"/>
                </a:solidFill>
                <a:effectLst/>
                <a:latin typeface="Courier New" panose="02070309020205020404" pitchFamily="49" charset="0"/>
                <a:ea typeface="+mn-ea"/>
                <a:cs typeface="+mn-cs"/>
              </a:rPr>
              <a:t>=""), width=11, height=7)</a:t>
            </a:r>
          </a:p>
          <a:p>
            <a:r>
              <a:rPr lang="en-US" sz="800" b="0" i="0" kern="1200" baseline="0" dirty="0">
                <a:solidFill>
                  <a:schemeClr val="tx1"/>
                </a:solidFill>
                <a:effectLst/>
                <a:latin typeface="Courier New" panose="02070309020205020404" pitchFamily="49" charset="0"/>
                <a:ea typeface="+mn-ea"/>
                <a:cs typeface="+mn-cs"/>
              </a:rPr>
              <a:t>  map("world", col="#191919", fill=TRUE, </a:t>
            </a:r>
            <a:r>
              <a:rPr lang="en-US" sz="800" b="0" i="0" kern="1200" baseline="0" dirty="0" err="1">
                <a:solidFill>
                  <a:schemeClr val="tx1"/>
                </a:solidFill>
                <a:effectLst/>
                <a:latin typeface="Courier New" panose="02070309020205020404" pitchFamily="49" charset="0"/>
                <a:ea typeface="+mn-ea"/>
                <a:cs typeface="+mn-cs"/>
              </a:rPr>
              <a:t>bg</a:t>
            </a:r>
            <a:r>
              <a:rPr lang="en-US" sz="800" b="0" i="0" kern="1200" baseline="0" dirty="0">
                <a:solidFill>
                  <a:schemeClr val="tx1"/>
                </a:solidFill>
                <a:effectLst/>
                <a:latin typeface="Courier New" panose="02070309020205020404" pitchFamily="49" charset="0"/>
                <a:ea typeface="+mn-ea"/>
                <a:cs typeface="+mn-cs"/>
              </a:rPr>
              <a:t>="#000000", </a:t>
            </a:r>
            <a:r>
              <a:rPr lang="en-US" sz="800" b="0" i="0" kern="1200" baseline="0" dirty="0" err="1">
                <a:solidFill>
                  <a:schemeClr val="tx1"/>
                </a:solidFill>
                <a:effectLst/>
                <a:latin typeface="Courier New" panose="02070309020205020404" pitchFamily="49" charset="0"/>
                <a:ea typeface="+mn-ea"/>
                <a:cs typeface="+mn-cs"/>
              </a:rPr>
              <a:t>lwd</a:t>
            </a:r>
            <a:r>
              <a:rPr lang="en-US" sz="800" b="0" i="0" kern="1200" baseline="0" dirty="0">
                <a:solidFill>
                  <a:schemeClr val="tx1"/>
                </a:solidFill>
                <a:effectLst/>
                <a:latin typeface="Courier New" panose="02070309020205020404" pitchFamily="49" charset="0"/>
                <a:ea typeface="+mn-ea"/>
                <a:cs typeface="+mn-cs"/>
              </a:rPr>
              <a:t>=0.05, </a:t>
            </a:r>
            <a:r>
              <a:rPr lang="en-US" sz="800" b="0" i="0" kern="1200" baseline="0" dirty="0" err="1">
                <a:solidFill>
                  <a:schemeClr val="tx1"/>
                </a:solidFill>
                <a:effectLst/>
                <a:latin typeface="Courier New" panose="02070309020205020404" pitchFamily="49" charset="0"/>
                <a:ea typeface="+mn-ea"/>
                <a:cs typeface="+mn-cs"/>
              </a:rPr>
              <a:t>xlim</a:t>
            </a:r>
            <a:r>
              <a:rPr lang="en-US" sz="800" b="0" i="0" kern="1200" baseline="0" dirty="0">
                <a:solidFill>
                  <a:schemeClr val="tx1"/>
                </a:solidFill>
                <a:effectLst/>
                <a:latin typeface="Courier New" panose="02070309020205020404" pitchFamily="49" charset="0"/>
                <a:ea typeface="+mn-ea"/>
                <a:cs typeface="+mn-cs"/>
              </a:rPr>
              <a:t>=</a:t>
            </a:r>
            <a:r>
              <a:rPr lang="en-US" sz="800" b="0" i="0" kern="1200" baseline="0" dirty="0" err="1">
                <a:solidFill>
                  <a:schemeClr val="tx1"/>
                </a:solidFill>
                <a:effectLst/>
                <a:latin typeface="Courier New" panose="02070309020205020404" pitchFamily="49" charset="0"/>
                <a:ea typeface="+mn-ea"/>
                <a:cs typeface="+mn-cs"/>
              </a:rPr>
              <a:t>xlim</a:t>
            </a:r>
            <a:r>
              <a:rPr lang="en-US" sz="800" b="0" i="0" kern="1200" baseline="0" dirty="0">
                <a:solidFill>
                  <a:schemeClr val="tx1"/>
                </a:solidFill>
                <a:effectLst/>
                <a:latin typeface="Courier New" panose="02070309020205020404" pitchFamily="49" charset="0"/>
                <a:ea typeface="+mn-ea"/>
                <a:cs typeface="+mn-cs"/>
              </a:rPr>
              <a:t>, </a:t>
            </a:r>
            <a:r>
              <a:rPr lang="en-US" sz="800" b="0" i="0" kern="1200" baseline="0" dirty="0" err="1">
                <a:solidFill>
                  <a:schemeClr val="tx1"/>
                </a:solidFill>
                <a:effectLst/>
                <a:latin typeface="Courier New" panose="02070309020205020404" pitchFamily="49" charset="0"/>
                <a:ea typeface="+mn-ea"/>
                <a:cs typeface="+mn-cs"/>
              </a:rPr>
              <a:t>ylim</a:t>
            </a:r>
            <a:r>
              <a:rPr lang="en-US" sz="800" b="0" i="0" kern="1200" baseline="0" dirty="0">
                <a:solidFill>
                  <a:schemeClr val="tx1"/>
                </a:solidFill>
                <a:effectLst/>
                <a:latin typeface="Courier New" panose="02070309020205020404" pitchFamily="49" charset="0"/>
                <a:ea typeface="+mn-ea"/>
                <a:cs typeface="+mn-cs"/>
              </a:rPr>
              <a:t>=</a:t>
            </a:r>
            <a:r>
              <a:rPr lang="en-US" sz="800" b="0" i="0" kern="1200" baseline="0" dirty="0" err="1">
                <a:solidFill>
                  <a:schemeClr val="tx1"/>
                </a:solidFill>
                <a:effectLst/>
                <a:latin typeface="Courier New" panose="02070309020205020404" pitchFamily="49" charset="0"/>
                <a:ea typeface="+mn-ea"/>
                <a:cs typeface="+mn-cs"/>
              </a:rPr>
              <a:t>ylim</a:t>
            </a:r>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  </a:t>
            </a:r>
            <a:r>
              <a:rPr lang="en-US" sz="800" b="0" i="0" kern="1200" baseline="0" dirty="0" err="1">
                <a:solidFill>
                  <a:schemeClr val="tx1"/>
                </a:solidFill>
                <a:effectLst/>
                <a:latin typeface="Courier New" panose="02070309020205020404" pitchFamily="49" charset="0"/>
                <a:ea typeface="+mn-ea"/>
                <a:cs typeface="+mn-cs"/>
              </a:rPr>
              <a:t>fsub</a:t>
            </a:r>
            <a:r>
              <a:rPr lang="en-US" sz="800" b="0" i="0" kern="1200" baseline="0" dirty="0">
                <a:solidFill>
                  <a:schemeClr val="tx1"/>
                </a:solidFill>
                <a:effectLst/>
                <a:latin typeface="Courier New" panose="02070309020205020404" pitchFamily="49" charset="0"/>
                <a:ea typeface="+mn-ea"/>
                <a:cs typeface="+mn-cs"/>
              </a:rPr>
              <a:t> &lt;- flights[</a:t>
            </a:r>
            <a:r>
              <a:rPr lang="en-US" sz="800" b="0" i="0" kern="1200" baseline="0" dirty="0" err="1">
                <a:solidFill>
                  <a:schemeClr val="tx1"/>
                </a:solidFill>
                <a:effectLst/>
                <a:latin typeface="Courier New" panose="02070309020205020404" pitchFamily="49" charset="0"/>
                <a:ea typeface="+mn-ea"/>
                <a:cs typeface="+mn-cs"/>
              </a:rPr>
              <a:t>flights$airline</a:t>
            </a:r>
            <a:r>
              <a:rPr lang="en-US" sz="800" b="0" i="0" kern="1200" baseline="0" dirty="0">
                <a:solidFill>
                  <a:schemeClr val="tx1"/>
                </a:solidFill>
                <a:effectLst/>
                <a:latin typeface="Courier New" panose="02070309020205020404" pitchFamily="49" charset="0"/>
                <a:ea typeface="+mn-ea"/>
                <a:cs typeface="+mn-cs"/>
              </a:rPr>
              <a:t> == carriers[</a:t>
            </a:r>
            <a:r>
              <a:rPr lang="en-US" sz="800" b="0" i="0" kern="1200" baseline="0" dirty="0" err="1">
                <a:solidFill>
                  <a:schemeClr val="tx1"/>
                </a:solidFill>
                <a:effectLst/>
                <a:latin typeface="Courier New" panose="02070309020205020404" pitchFamily="49" charset="0"/>
                <a:ea typeface="+mn-ea"/>
                <a:cs typeface="+mn-cs"/>
              </a:rPr>
              <a:t>i</a:t>
            </a:r>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  </a:t>
            </a:r>
            <a:r>
              <a:rPr lang="en-US" sz="800" b="0" i="0" kern="1200" baseline="0" dirty="0" err="1">
                <a:solidFill>
                  <a:schemeClr val="tx1"/>
                </a:solidFill>
                <a:effectLst/>
                <a:latin typeface="Courier New" panose="02070309020205020404" pitchFamily="49" charset="0"/>
                <a:ea typeface="+mn-ea"/>
                <a:cs typeface="+mn-cs"/>
              </a:rPr>
              <a:t>fsub</a:t>
            </a:r>
            <a:r>
              <a:rPr lang="en-US" sz="800" b="0" i="0" kern="1200" baseline="0" dirty="0">
                <a:solidFill>
                  <a:schemeClr val="tx1"/>
                </a:solidFill>
                <a:effectLst/>
                <a:latin typeface="Courier New" panose="02070309020205020404" pitchFamily="49" charset="0"/>
                <a:ea typeface="+mn-ea"/>
                <a:cs typeface="+mn-cs"/>
              </a:rPr>
              <a:t> &lt;- </a:t>
            </a:r>
            <a:r>
              <a:rPr lang="en-US" sz="800" b="0" i="0" kern="1200" baseline="0" dirty="0" err="1">
                <a:solidFill>
                  <a:schemeClr val="tx1"/>
                </a:solidFill>
                <a:effectLst/>
                <a:latin typeface="Courier New" panose="02070309020205020404" pitchFamily="49" charset="0"/>
                <a:ea typeface="+mn-ea"/>
                <a:cs typeface="+mn-cs"/>
              </a:rPr>
              <a:t>fsub</a:t>
            </a:r>
            <a:r>
              <a:rPr lang="en-US" sz="800" b="0" i="0" kern="1200" baseline="0" dirty="0">
                <a:solidFill>
                  <a:schemeClr val="tx1"/>
                </a:solidFill>
                <a:effectLst/>
                <a:latin typeface="Courier New" panose="02070309020205020404" pitchFamily="49" charset="0"/>
                <a:ea typeface="+mn-ea"/>
                <a:cs typeface="+mn-cs"/>
              </a:rPr>
              <a:t>[order(</a:t>
            </a:r>
            <a:r>
              <a:rPr lang="en-US" sz="800" b="0" i="0" kern="1200" baseline="0" dirty="0" err="1">
                <a:solidFill>
                  <a:schemeClr val="tx1"/>
                </a:solidFill>
                <a:effectLst/>
                <a:latin typeface="Courier New" panose="02070309020205020404" pitchFamily="49" charset="0"/>
                <a:ea typeface="+mn-ea"/>
                <a:cs typeface="+mn-cs"/>
              </a:rPr>
              <a:t>fsub$cnt</a:t>
            </a:r>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  </a:t>
            </a:r>
            <a:r>
              <a:rPr lang="en-US" sz="800" b="0" i="0" kern="1200" baseline="0" dirty="0" err="1">
                <a:solidFill>
                  <a:schemeClr val="tx1"/>
                </a:solidFill>
                <a:effectLst/>
                <a:latin typeface="Courier New" panose="02070309020205020404" pitchFamily="49" charset="0"/>
                <a:ea typeface="+mn-ea"/>
                <a:cs typeface="+mn-cs"/>
              </a:rPr>
              <a:t>maxcnt</a:t>
            </a:r>
            <a:r>
              <a:rPr lang="en-US" sz="800" b="0" i="0" kern="1200" baseline="0" dirty="0">
                <a:solidFill>
                  <a:schemeClr val="tx1"/>
                </a:solidFill>
                <a:effectLst/>
                <a:latin typeface="Courier New" panose="02070309020205020404" pitchFamily="49" charset="0"/>
                <a:ea typeface="+mn-ea"/>
                <a:cs typeface="+mn-cs"/>
              </a:rPr>
              <a:t> &lt;- max(</a:t>
            </a:r>
            <a:r>
              <a:rPr lang="en-US" sz="800" b="0" i="0" kern="1200" baseline="0" dirty="0" err="1">
                <a:solidFill>
                  <a:schemeClr val="tx1"/>
                </a:solidFill>
                <a:effectLst/>
                <a:latin typeface="Courier New" panose="02070309020205020404" pitchFamily="49" charset="0"/>
                <a:ea typeface="+mn-ea"/>
                <a:cs typeface="+mn-cs"/>
              </a:rPr>
              <a:t>fsub$cnt</a:t>
            </a:r>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  for (j in 1:length(</a:t>
            </a:r>
            <a:r>
              <a:rPr lang="en-US" sz="800" b="0" i="0" kern="1200" baseline="0" dirty="0" err="1">
                <a:solidFill>
                  <a:schemeClr val="tx1"/>
                </a:solidFill>
                <a:effectLst/>
                <a:latin typeface="Courier New" panose="02070309020205020404" pitchFamily="49" charset="0"/>
                <a:ea typeface="+mn-ea"/>
                <a:cs typeface="+mn-cs"/>
              </a:rPr>
              <a:t>fsub$airline</a:t>
            </a:r>
            <a:r>
              <a:rPr lang="en-US" sz="800" b="0" i="0" kern="1200" baseline="0" dirty="0">
                <a:solidFill>
                  <a:schemeClr val="tx1"/>
                </a:solidFill>
                <a:effectLst/>
                <a:latin typeface="Courier New" panose="02070309020205020404" pitchFamily="49" charset="0"/>
                <a:ea typeface="+mn-ea"/>
                <a:cs typeface="+mn-cs"/>
              </a:rPr>
              <a:t>)) {</a:t>
            </a:r>
          </a:p>
          <a:p>
            <a:r>
              <a:rPr lang="en-US" sz="800" b="0" i="0" kern="1200" baseline="0" dirty="0">
                <a:solidFill>
                  <a:schemeClr val="tx1"/>
                </a:solidFill>
                <a:effectLst/>
                <a:latin typeface="Courier New" panose="02070309020205020404" pitchFamily="49" charset="0"/>
                <a:ea typeface="+mn-ea"/>
                <a:cs typeface="+mn-cs"/>
              </a:rPr>
              <a:t>    air1 &lt;- airports[</a:t>
            </a:r>
            <a:r>
              <a:rPr lang="en-US" sz="800" b="0" i="0" kern="1200" baseline="0" dirty="0" err="1">
                <a:solidFill>
                  <a:schemeClr val="tx1"/>
                </a:solidFill>
                <a:effectLst/>
                <a:latin typeface="Courier New" panose="02070309020205020404" pitchFamily="49" charset="0"/>
                <a:ea typeface="+mn-ea"/>
                <a:cs typeface="+mn-cs"/>
              </a:rPr>
              <a:t>airports$iata</a:t>
            </a:r>
            <a:r>
              <a:rPr lang="en-US" sz="800" b="0" i="0" kern="1200" baseline="0" dirty="0">
                <a:solidFill>
                  <a:schemeClr val="tx1"/>
                </a:solidFill>
                <a:effectLst/>
                <a:latin typeface="Courier New" panose="02070309020205020404" pitchFamily="49" charset="0"/>
                <a:ea typeface="+mn-ea"/>
                <a:cs typeface="+mn-cs"/>
              </a:rPr>
              <a:t> == </a:t>
            </a:r>
            <a:r>
              <a:rPr lang="en-US" sz="800" b="0" i="0" kern="1200" baseline="0" dirty="0" err="1">
                <a:solidFill>
                  <a:schemeClr val="tx1"/>
                </a:solidFill>
                <a:effectLst/>
                <a:latin typeface="Courier New" panose="02070309020205020404" pitchFamily="49" charset="0"/>
                <a:ea typeface="+mn-ea"/>
                <a:cs typeface="+mn-cs"/>
              </a:rPr>
              <a:t>fsub</a:t>
            </a:r>
            <a:r>
              <a:rPr lang="en-US" sz="800" b="0" i="0" kern="1200" baseline="0" dirty="0">
                <a:solidFill>
                  <a:schemeClr val="tx1"/>
                </a:solidFill>
                <a:effectLst/>
                <a:latin typeface="Courier New" panose="02070309020205020404" pitchFamily="49" charset="0"/>
                <a:ea typeface="+mn-ea"/>
                <a:cs typeface="+mn-cs"/>
              </a:rPr>
              <a:t>[j,]$airport1,]</a:t>
            </a:r>
          </a:p>
          <a:p>
            <a:r>
              <a:rPr lang="en-US" sz="800" b="0" i="0" kern="1200" baseline="0" dirty="0">
                <a:solidFill>
                  <a:schemeClr val="tx1"/>
                </a:solidFill>
                <a:effectLst/>
                <a:latin typeface="Courier New" panose="02070309020205020404" pitchFamily="49" charset="0"/>
                <a:ea typeface="+mn-ea"/>
                <a:cs typeface="+mn-cs"/>
              </a:rPr>
              <a:t>    air2 &lt;- airports[</a:t>
            </a:r>
            <a:r>
              <a:rPr lang="en-US" sz="800" b="0" i="0" kern="1200" baseline="0" dirty="0" err="1">
                <a:solidFill>
                  <a:schemeClr val="tx1"/>
                </a:solidFill>
                <a:effectLst/>
                <a:latin typeface="Courier New" panose="02070309020205020404" pitchFamily="49" charset="0"/>
                <a:ea typeface="+mn-ea"/>
                <a:cs typeface="+mn-cs"/>
              </a:rPr>
              <a:t>airports$iata</a:t>
            </a:r>
            <a:r>
              <a:rPr lang="en-US" sz="800" b="0" i="0" kern="1200" baseline="0" dirty="0">
                <a:solidFill>
                  <a:schemeClr val="tx1"/>
                </a:solidFill>
                <a:effectLst/>
                <a:latin typeface="Courier New" panose="02070309020205020404" pitchFamily="49" charset="0"/>
                <a:ea typeface="+mn-ea"/>
                <a:cs typeface="+mn-cs"/>
              </a:rPr>
              <a:t> == </a:t>
            </a:r>
            <a:r>
              <a:rPr lang="en-US" sz="800" b="0" i="0" kern="1200" baseline="0" dirty="0" err="1">
                <a:solidFill>
                  <a:schemeClr val="tx1"/>
                </a:solidFill>
                <a:effectLst/>
                <a:latin typeface="Courier New" panose="02070309020205020404" pitchFamily="49" charset="0"/>
                <a:ea typeface="+mn-ea"/>
                <a:cs typeface="+mn-cs"/>
              </a:rPr>
              <a:t>fsub</a:t>
            </a:r>
            <a:r>
              <a:rPr lang="en-US" sz="800" b="0" i="0" kern="1200" baseline="0" dirty="0">
                <a:solidFill>
                  <a:schemeClr val="tx1"/>
                </a:solidFill>
                <a:effectLst/>
                <a:latin typeface="Courier New" panose="02070309020205020404" pitchFamily="49" charset="0"/>
                <a:ea typeface="+mn-ea"/>
                <a:cs typeface="+mn-cs"/>
              </a:rPr>
              <a:t>[j,]$airport2,]</a:t>
            </a:r>
          </a:p>
          <a:p>
            <a:r>
              <a:rPr lang="en-US" sz="800" b="0" i="0" kern="1200" baseline="0" dirty="0">
                <a:solidFill>
                  <a:schemeClr val="tx1"/>
                </a:solidFill>
                <a:effectLst/>
                <a:latin typeface="Courier New" panose="02070309020205020404" pitchFamily="49" charset="0"/>
                <a:ea typeface="+mn-ea"/>
                <a:cs typeface="+mn-cs"/>
              </a:rPr>
              <a:t>    </a:t>
            </a:r>
          </a:p>
          <a:p>
            <a:r>
              <a:rPr lang="en-US" sz="800" b="0" i="0" kern="1200" baseline="0" dirty="0">
                <a:solidFill>
                  <a:schemeClr val="tx1"/>
                </a:solidFill>
                <a:effectLst/>
                <a:latin typeface="Courier New" panose="02070309020205020404" pitchFamily="49" charset="0"/>
                <a:ea typeface="+mn-ea"/>
                <a:cs typeface="+mn-cs"/>
              </a:rPr>
              <a:t>    inter &lt;- </a:t>
            </a:r>
            <a:r>
              <a:rPr lang="en-US" sz="800" b="0" i="0" kern="1200" baseline="0" dirty="0" err="1">
                <a:solidFill>
                  <a:schemeClr val="tx1"/>
                </a:solidFill>
                <a:effectLst/>
                <a:latin typeface="Courier New" panose="02070309020205020404" pitchFamily="49" charset="0"/>
                <a:ea typeface="+mn-ea"/>
                <a:cs typeface="+mn-cs"/>
              </a:rPr>
              <a:t>gcIntermediate</a:t>
            </a:r>
            <a:r>
              <a:rPr lang="en-US" sz="800" b="0" i="0" kern="1200" baseline="0" dirty="0">
                <a:solidFill>
                  <a:schemeClr val="tx1"/>
                </a:solidFill>
                <a:effectLst/>
                <a:latin typeface="Courier New" panose="02070309020205020404" pitchFamily="49" charset="0"/>
                <a:ea typeface="+mn-ea"/>
                <a:cs typeface="+mn-cs"/>
              </a:rPr>
              <a:t>(c(air1[1,]$long, air1[1,]$</a:t>
            </a:r>
            <a:r>
              <a:rPr lang="en-US" sz="800" b="0" i="0" kern="1200" baseline="0" dirty="0" err="1">
                <a:solidFill>
                  <a:schemeClr val="tx1"/>
                </a:solidFill>
                <a:effectLst/>
                <a:latin typeface="Courier New" panose="02070309020205020404" pitchFamily="49" charset="0"/>
                <a:ea typeface="+mn-ea"/>
                <a:cs typeface="+mn-cs"/>
              </a:rPr>
              <a:t>lat</a:t>
            </a:r>
            <a:r>
              <a:rPr lang="en-US" sz="800" b="0" i="0" kern="1200" baseline="0" dirty="0">
                <a:solidFill>
                  <a:schemeClr val="tx1"/>
                </a:solidFill>
                <a:effectLst/>
                <a:latin typeface="Courier New" panose="02070309020205020404" pitchFamily="49" charset="0"/>
                <a:ea typeface="+mn-ea"/>
                <a:cs typeface="+mn-cs"/>
              </a:rPr>
              <a:t>), c(air2[1,]$long, air2[1,]$</a:t>
            </a:r>
            <a:r>
              <a:rPr lang="en-US" sz="800" b="0" i="0" kern="1200" baseline="0" dirty="0" err="1">
                <a:solidFill>
                  <a:schemeClr val="tx1"/>
                </a:solidFill>
                <a:effectLst/>
                <a:latin typeface="Courier New" panose="02070309020205020404" pitchFamily="49" charset="0"/>
                <a:ea typeface="+mn-ea"/>
                <a:cs typeface="+mn-cs"/>
              </a:rPr>
              <a:t>lat</a:t>
            </a:r>
            <a:r>
              <a:rPr lang="en-US" sz="800" b="0" i="0" kern="1200" baseline="0" dirty="0">
                <a:solidFill>
                  <a:schemeClr val="tx1"/>
                </a:solidFill>
                <a:effectLst/>
                <a:latin typeface="Courier New" panose="02070309020205020404" pitchFamily="49" charset="0"/>
                <a:ea typeface="+mn-ea"/>
                <a:cs typeface="+mn-cs"/>
              </a:rPr>
              <a:t>), n=100, </a:t>
            </a:r>
            <a:r>
              <a:rPr lang="en-US" sz="800" b="0" i="0" kern="1200" baseline="0" dirty="0" err="1">
                <a:solidFill>
                  <a:schemeClr val="tx1"/>
                </a:solidFill>
                <a:effectLst/>
                <a:latin typeface="Courier New" panose="02070309020205020404" pitchFamily="49" charset="0"/>
                <a:ea typeface="+mn-ea"/>
                <a:cs typeface="+mn-cs"/>
              </a:rPr>
              <a:t>addStartEnd</a:t>
            </a:r>
            <a:r>
              <a:rPr lang="en-US" sz="800" b="0" i="0" kern="1200" baseline="0" dirty="0">
                <a:solidFill>
                  <a:schemeClr val="tx1"/>
                </a:solidFill>
                <a:effectLst/>
                <a:latin typeface="Courier New" panose="02070309020205020404" pitchFamily="49" charset="0"/>
                <a:ea typeface="+mn-ea"/>
                <a:cs typeface="+mn-cs"/>
              </a:rPr>
              <a:t>=TRUE)</a:t>
            </a:r>
          </a:p>
          <a:p>
            <a:r>
              <a:rPr lang="en-US" sz="800" b="0" i="0" kern="1200" baseline="0" dirty="0">
                <a:solidFill>
                  <a:schemeClr val="tx1"/>
                </a:solidFill>
                <a:effectLst/>
                <a:latin typeface="Courier New" panose="02070309020205020404" pitchFamily="49" charset="0"/>
                <a:ea typeface="+mn-ea"/>
                <a:cs typeface="+mn-cs"/>
              </a:rPr>
              <a:t>    </a:t>
            </a:r>
            <a:r>
              <a:rPr lang="en-US" sz="800" b="0" i="0" kern="1200" baseline="0" dirty="0" err="1">
                <a:solidFill>
                  <a:schemeClr val="tx1"/>
                </a:solidFill>
                <a:effectLst/>
                <a:latin typeface="Courier New" panose="02070309020205020404" pitchFamily="49" charset="0"/>
                <a:ea typeface="+mn-ea"/>
                <a:cs typeface="+mn-cs"/>
              </a:rPr>
              <a:t>colindex</a:t>
            </a:r>
            <a:r>
              <a:rPr lang="en-US" sz="800" b="0" i="0" kern="1200" baseline="0" dirty="0">
                <a:solidFill>
                  <a:schemeClr val="tx1"/>
                </a:solidFill>
                <a:effectLst/>
                <a:latin typeface="Courier New" panose="02070309020205020404" pitchFamily="49" charset="0"/>
                <a:ea typeface="+mn-ea"/>
                <a:cs typeface="+mn-cs"/>
              </a:rPr>
              <a:t> &lt;- round( (</a:t>
            </a:r>
            <a:r>
              <a:rPr lang="en-US" sz="800" b="0" i="0" kern="1200" baseline="0" dirty="0" err="1">
                <a:solidFill>
                  <a:schemeClr val="tx1"/>
                </a:solidFill>
                <a:effectLst/>
                <a:latin typeface="Courier New" panose="02070309020205020404" pitchFamily="49" charset="0"/>
                <a:ea typeface="+mn-ea"/>
                <a:cs typeface="+mn-cs"/>
              </a:rPr>
              <a:t>fsub</a:t>
            </a:r>
            <a:r>
              <a:rPr lang="en-US" sz="800" b="0" i="0" kern="1200" baseline="0" dirty="0">
                <a:solidFill>
                  <a:schemeClr val="tx1"/>
                </a:solidFill>
                <a:effectLst/>
                <a:latin typeface="Courier New" panose="02070309020205020404" pitchFamily="49" charset="0"/>
                <a:ea typeface="+mn-ea"/>
                <a:cs typeface="+mn-cs"/>
              </a:rPr>
              <a:t>[j,]$</a:t>
            </a:r>
            <a:r>
              <a:rPr lang="en-US" sz="800" b="0" i="0" kern="1200" baseline="0" dirty="0" err="1">
                <a:solidFill>
                  <a:schemeClr val="tx1"/>
                </a:solidFill>
                <a:effectLst/>
                <a:latin typeface="Courier New" panose="02070309020205020404" pitchFamily="49" charset="0"/>
                <a:ea typeface="+mn-ea"/>
                <a:cs typeface="+mn-cs"/>
              </a:rPr>
              <a:t>cnt</a:t>
            </a:r>
            <a:r>
              <a:rPr lang="en-US" sz="800" b="0" i="0" kern="1200" baseline="0" dirty="0">
                <a:solidFill>
                  <a:schemeClr val="tx1"/>
                </a:solidFill>
                <a:effectLst/>
                <a:latin typeface="Courier New" panose="02070309020205020404" pitchFamily="49" charset="0"/>
                <a:ea typeface="+mn-ea"/>
                <a:cs typeface="+mn-cs"/>
              </a:rPr>
              <a:t> / </a:t>
            </a:r>
            <a:r>
              <a:rPr lang="en-US" sz="800" b="0" i="0" kern="1200" baseline="0" dirty="0" err="1">
                <a:solidFill>
                  <a:schemeClr val="tx1"/>
                </a:solidFill>
                <a:effectLst/>
                <a:latin typeface="Courier New" panose="02070309020205020404" pitchFamily="49" charset="0"/>
                <a:ea typeface="+mn-ea"/>
                <a:cs typeface="+mn-cs"/>
              </a:rPr>
              <a:t>maxcnt</a:t>
            </a:r>
            <a:r>
              <a:rPr lang="en-US" sz="800" b="0" i="0" kern="1200" baseline="0" dirty="0">
                <a:solidFill>
                  <a:schemeClr val="tx1"/>
                </a:solidFill>
                <a:effectLst/>
                <a:latin typeface="Courier New" panose="02070309020205020404" pitchFamily="49" charset="0"/>
                <a:ea typeface="+mn-ea"/>
                <a:cs typeface="+mn-cs"/>
              </a:rPr>
              <a:t>) * length(colors) )</a:t>
            </a:r>
          </a:p>
          <a:p>
            <a:r>
              <a:rPr lang="en-US" sz="800" b="0" i="0" kern="1200" baseline="0" dirty="0">
                <a:solidFill>
                  <a:schemeClr val="tx1"/>
                </a:solidFill>
                <a:effectLst/>
                <a:latin typeface="Courier New" panose="02070309020205020404" pitchFamily="49" charset="0"/>
                <a:ea typeface="+mn-ea"/>
                <a:cs typeface="+mn-cs"/>
              </a:rPr>
              <a:t>    </a:t>
            </a:r>
          </a:p>
          <a:p>
            <a:r>
              <a:rPr lang="en-US" sz="800" b="0" i="0" kern="1200" baseline="0" dirty="0">
                <a:solidFill>
                  <a:schemeClr val="tx1"/>
                </a:solidFill>
                <a:effectLst/>
                <a:latin typeface="Courier New" panose="02070309020205020404" pitchFamily="49" charset="0"/>
                <a:ea typeface="+mn-ea"/>
                <a:cs typeface="+mn-cs"/>
              </a:rPr>
              <a:t>    lines(inter, col=colors[</a:t>
            </a:r>
            <a:r>
              <a:rPr lang="en-US" sz="800" b="0" i="0" kern="1200" baseline="0" dirty="0" err="1">
                <a:solidFill>
                  <a:schemeClr val="tx1"/>
                </a:solidFill>
                <a:effectLst/>
                <a:latin typeface="Courier New" panose="02070309020205020404" pitchFamily="49" charset="0"/>
                <a:ea typeface="+mn-ea"/>
                <a:cs typeface="+mn-cs"/>
              </a:rPr>
              <a:t>colindex</a:t>
            </a:r>
            <a:r>
              <a:rPr lang="en-US" sz="800" b="0" i="0" kern="1200" baseline="0" dirty="0">
                <a:solidFill>
                  <a:schemeClr val="tx1"/>
                </a:solidFill>
                <a:effectLst/>
                <a:latin typeface="Courier New" panose="02070309020205020404" pitchFamily="49" charset="0"/>
                <a:ea typeface="+mn-ea"/>
                <a:cs typeface="+mn-cs"/>
              </a:rPr>
              <a:t>], </a:t>
            </a:r>
            <a:r>
              <a:rPr lang="en-US" sz="800" b="0" i="0" kern="1200" baseline="0" dirty="0" err="1">
                <a:solidFill>
                  <a:schemeClr val="tx1"/>
                </a:solidFill>
                <a:effectLst/>
                <a:latin typeface="Courier New" panose="02070309020205020404" pitchFamily="49" charset="0"/>
                <a:ea typeface="+mn-ea"/>
                <a:cs typeface="+mn-cs"/>
              </a:rPr>
              <a:t>lwd</a:t>
            </a:r>
            <a:r>
              <a:rPr lang="en-US" sz="800" b="0" i="0" kern="1200" baseline="0" dirty="0">
                <a:solidFill>
                  <a:schemeClr val="tx1"/>
                </a:solidFill>
                <a:effectLst/>
                <a:latin typeface="Courier New" panose="02070309020205020404" pitchFamily="49" charset="0"/>
                <a:ea typeface="+mn-ea"/>
                <a:cs typeface="+mn-cs"/>
              </a:rPr>
              <a:t>=0.6)</a:t>
            </a:r>
          </a:p>
          <a:p>
            <a:r>
              <a:rPr lang="en-US" sz="800" b="0" i="0" kern="1200" baseline="0" dirty="0">
                <a:solidFill>
                  <a:schemeClr val="tx1"/>
                </a:solidFill>
                <a:effectLst/>
                <a:latin typeface="Courier New" panose="02070309020205020404" pitchFamily="49" charset="0"/>
                <a:ea typeface="+mn-ea"/>
                <a:cs typeface="+mn-cs"/>
              </a:rPr>
              <a:t>  }</a:t>
            </a:r>
          </a:p>
          <a:p>
            <a:r>
              <a:rPr lang="en-US" sz="800" b="0" i="0" kern="1200" baseline="0" dirty="0">
                <a:solidFill>
                  <a:schemeClr val="tx1"/>
                </a:solidFill>
                <a:effectLst/>
                <a:latin typeface="Courier New" panose="02070309020205020404" pitchFamily="49" charset="0"/>
                <a:ea typeface="+mn-ea"/>
                <a:cs typeface="+mn-cs"/>
              </a:rPr>
              <a:t>  </a:t>
            </a:r>
          </a:p>
          <a:p>
            <a:r>
              <a:rPr lang="en-US" sz="800" b="0" i="0" kern="1200" baseline="0" dirty="0">
                <a:solidFill>
                  <a:schemeClr val="tx1"/>
                </a:solidFill>
                <a:effectLst/>
                <a:latin typeface="Courier New" panose="02070309020205020404" pitchFamily="49" charset="0"/>
                <a:ea typeface="+mn-ea"/>
                <a:cs typeface="+mn-cs"/>
              </a:rPr>
              <a:t>  </a:t>
            </a:r>
            <a:r>
              <a:rPr lang="en-US" sz="800" b="0" i="0" kern="1200" baseline="0" dirty="0" err="1">
                <a:solidFill>
                  <a:schemeClr val="tx1"/>
                </a:solidFill>
                <a:effectLst/>
                <a:latin typeface="Courier New" panose="02070309020205020404" pitchFamily="49" charset="0"/>
                <a:ea typeface="+mn-ea"/>
                <a:cs typeface="+mn-cs"/>
              </a:rPr>
              <a:t>dev.off</a:t>
            </a:r>
            <a:r>
              <a:rPr lang="en-US" sz="800" b="0" i="0" kern="1200" baseline="0" dirty="0">
                <a:solidFill>
                  <a:schemeClr val="tx1"/>
                </a:solidFill>
                <a:effectLst/>
                <a:latin typeface="Courier New" panose="02070309020205020404" pitchFamily="49" charset="0"/>
                <a:ea typeface="+mn-ea"/>
                <a:cs typeface="+mn-cs"/>
              </a:rPr>
              <a:t>()</a:t>
            </a:r>
          </a:p>
          <a:p>
            <a:r>
              <a:rPr lang="en-US" sz="800" b="0" i="0" kern="1200" baseline="0" dirty="0">
                <a:solidFill>
                  <a:schemeClr val="tx1"/>
                </a:solidFill>
                <a:effectLst/>
                <a:latin typeface="Courier New" panose="02070309020205020404" pitchFamily="49" charset="0"/>
                <a:ea typeface="+mn-ea"/>
                <a:cs typeface="+mn-cs"/>
              </a:rPr>
              <a:t>}</a:t>
            </a:r>
          </a:p>
        </p:txBody>
      </p:sp>
      <p:sp>
        <p:nvSpPr>
          <p:cNvPr id="4" name="Slide Number Placeholder 3"/>
          <p:cNvSpPr>
            <a:spLocks noGrp="1"/>
          </p:cNvSpPr>
          <p:nvPr>
            <p:ph type="sldNum" sz="quarter" idx="10"/>
          </p:nvPr>
        </p:nvSpPr>
        <p:spPr/>
        <p:txBody>
          <a:bodyPr/>
          <a:lstStyle/>
          <a:p>
            <a:fld id="{779A035B-5DEA-40A1-8D08-244C86C57E36}" type="slidenum">
              <a:rPr lang="en-IE" smtClean="0"/>
              <a:t>49</a:t>
            </a:fld>
            <a:endParaRPr lang="en-IE"/>
          </a:p>
        </p:txBody>
      </p:sp>
    </p:spTree>
    <p:extLst>
      <p:ext uri="{BB962C8B-B14F-4D97-AF65-F5344CB8AC3E}">
        <p14:creationId xmlns:p14="http://schemas.microsoft.com/office/powerpoint/2010/main" val="1002208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Most similar</a:t>
            </a:r>
            <a:r>
              <a:rPr lang="en-IE" baseline="0" dirty="0"/>
              <a:t> to New York, Pembroke Pines, and Honolulu!</a:t>
            </a:r>
            <a:endParaRPr lang="ga-IE" baseline="0" dirty="0"/>
          </a:p>
          <a:p>
            <a:endParaRPr lang="ga-IE" baseline="0" dirty="0"/>
          </a:p>
          <a:p>
            <a:r>
              <a:rPr lang="ga-IE" dirty="0"/>
              <a:t>Exercise:</a:t>
            </a:r>
            <a:r>
              <a:rPr lang="ga-IE" baseline="0" dirty="0"/>
              <a:t> http://www.nytimes.com/interactive/2013/12/20/sunday-review/dialect-quiz-map.html?_r=0</a:t>
            </a:r>
          </a:p>
          <a:p>
            <a:endParaRPr lang="ga-IE" baseline="0" dirty="0"/>
          </a:p>
          <a:p>
            <a:r>
              <a:rPr lang="en-US" dirty="0"/>
              <a:t>What does the way you speak say about where you’re from? Answer all the questions below to see your personal dialect map.</a:t>
            </a:r>
            <a:endParaRPr lang="ga-IE" baseline="0"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5</a:t>
            </a:fld>
            <a:endParaRPr lang="en-IE"/>
          </a:p>
        </p:txBody>
      </p:sp>
    </p:spTree>
    <p:extLst>
      <p:ext uri="{BB962C8B-B14F-4D97-AF65-F5344CB8AC3E}">
        <p14:creationId xmlns:p14="http://schemas.microsoft.com/office/powerpoint/2010/main" val="4128143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Kirk p223</a:t>
            </a:r>
          </a:p>
          <a:p>
            <a:endParaRPr lang="en-IE" dirty="0"/>
          </a:p>
          <a:p>
            <a:r>
              <a:rPr lang="en-IE" dirty="0"/>
              <a:t>Just because you can</a:t>
            </a:r>
            <a:r>
              <a:rPr lang="en-IE" baseline="0" dirty="0"/>
              <a:t> add interactivity</a:t>
            </a:r>
            <a:r>
              <a:rPr lang="en-IE" dirty="0"/>
              <a:t> does not mean that you</a:t>
            </a:r>
            <a:r>
              <a:rPr lang="en-IE" baseline="0" dirty="0"/>
              <a:t> should – it might not be helpful or required.</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6</a:t>
            </a:fld>
            <a:endParaRPr lang="en-IE"/>
          </a:p>
        </p:txBody>
      </p:sp>
    </p:spTree>
    <p:extLst>
      <p:ext uri="{BB962C8B-B14F-4D97-AF65-F5344CB8AC3E}">
        <p14:creationId xmlns:p14="http://schemas.microsoft.com/office/powerpoint/2010/main" val="2208549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7</a:t>
            </a:fld>
            <a:endParaRPr lang="en-IE"/>
          </a:p>
        </p:txBody>
      </p:sp>
    </p:spTree>
    <p:extLst>
      <p:ext uri="{BB962C8B-B14F-4D97-AF65-F5344CB8AC3E}">
        <p14:creationId xmlns:p14="http://schemas.microsoft.com/office/powerpoint/2010/main" val="4142686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http://armsglobe.chromeexperiments.com/</a:t>
            </a:r>
          </a:p>
          <a:p>
            <a:endParaRPr lang="en-IE" dirty="0"/>
          </a:p>
          <a:p>
            <a:r>
              <a:rPr lang="en-IE" dirty="0"/>
              <a:t>http://www.nytimes.com/interactive/2012/05/17/business/dealbook/how-the-facebook-offering-compares.html?_r=0</a:t>
            </a:r>
          </a:p>
          <a:p>
            <a:endParaRPr lang="en-IE" dirty="0"/>
          </a:p>
          <a:p>
            <a:r>
              <a:rPr lang="en-IE" dirty="0"/>
              <a:t>http://www.peoplemov.in/</a:t>
            </a:r>
          </a:p>
          <a:p>
            <a:endParaRPr lang="en-IE" dirty="0"/>
          </a:p>
          <a:p>
            <a:r>
              <a:rPr lang="en-IE" dirty="0"/>
              <a:t>http://web.stanford.edu/group/ruralwest/cgi-bin/drupal/visualizations/us_newspapers</a:t>
            </a:r>
          </a:p>
          <a:p>
            <a:endParaRPr lang="en-IE" dirty="0"/>
          </a:p>
          <a:p>
            <a:r>
              <a:rPr lang="en-IE" dirty="0"/>
              <a:t>https://www.nyi.net/5-awesome-interactive-data-visualizations/</a:t>
            </a:r>
          </a:p>
        </p:txBody>
      </p:sp>
      <p:sp>
        <p:nvSpPr>
          <p:cNvPr id="4" name="Slide Number Placeholder 3"/>
          <p:cNvSpPr>
            <a:spLocks noGrp="1"/>
          </p:cNvSpPr>
          <p:nvPr>
            <p:ph type="sldNum" sz="quarter" idx="10"/>
          </p:nvPr>
        </p:nvSpPr>
        <p:spPr/>
        <p:txBody>
          <a:bodyPr/>
          <a:lstStyle/>
          <a:p>
            <a:fld id="{779A035B-5DEA-40A1-8D08-244C86C57E36}" type="slidenum">
              <a:rPr lang="en-IE" smtClean="0"/>
              <a:t>8</a:t>
            </a:fld>
            <a:endParaRPr lang="en-IE"/>
          </a:p>
        </p:txBody>
      </p:sp>
    </p:spTree>
    <p:extLst>
      <p:ext uri="{BB962C8B-B14F-4D97-AF65-F5344CB8AC3E}">
        <p14:creationId xmlns:p14="http://schemas.microsoft.com/office/powerpoint/2010/main" val="2395291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9</a:t>
            </a:fld>
            <a:endParaRPr lang="en-IE"/>
          </a:p>
        </p:txBody>
      </p:sp>
    </p:spTree>
    <p:extLst>
      <p:ext uri="{BB962C8B-B14F-4D97-AF65-F5344CB8AC3E}">
        <p14:creationId xmlns:p14="http://schemas.microsoft.com/office/powerpoint/2010/main" val="2365947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p:cNvSpPr>
            <a:spLocks noGrp="1"/>
          </p:cNvSpPr>
          <p:nvPr>
            <p:ph type="dt" sz="half" idx="10"/>
          </p:nvPr>
        </p:nvSpPr>
        <p:spPr/>
        <p:txBody>
          <a:bodyPr/>
          <a:lstStyle/>
          <a:p>
            <a:fld id="{3CF0F41B-DA27-4A73-B4FF-A1F6B66ABC96}" type="datetimeFigureOut">
              <a:rPr lang="en-IE" smtClean="0"/>
              <a:t>20/02/2018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4183345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3CF0F41B-DA27-4A73-B4FF-A1F6B66ABC96}" type="datetimeFigureOut">
              <a:rPr lang="en-IE" smtClean="0"/>
              <a:t>20/02/2018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3005459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3CF0F41B-DA27-4A73-B4FF-A1F6B66ABC96}" type="datetimeFigureOut">
              <a:rPr lang="en-IE" smtClean="0"/>
              <a:t>20/02/2018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398216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3CF0F41B-DA27-4A73-B4FF-A1F6B66ABC96}" type="datetimeFigureOut">
              <a:rPr lang="en-IE" smtClean="0"/>
              <a:t>20/02/2018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2997711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F0F41B-DA27-4A73-B4FF-A1F6B66ABC96}" type="datetimeFigureOut">
              <a:rPr lang="en-IE" smtClean="0"/>
              <a:t>20/02/2018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4135641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p:cNvSpPr>
            <a:spLocks noGrp="1"/>
          </p:cNvSpPr>
          <p:nvPr>
            <p:ph type="dt" sz="half" idx="10"/>
          </p:nvPr>
        </p:nvSpPr>
        <p:spPr/>
        <p:txBody>
          <a:bodyPr/>
          <a:lstStyle/>
          <a:p>
            <a:fld id="{3CF0F41B-DA27-4A73-B4FF-A1F6B66ABC96}" type="datetimeFigureOut">
              <a:rPr lang="en-IE" smtClean="0"/>
              <a:t>20/02/2018</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4273485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p:cNvSpPr>
            <a:spLocks noGrp="1"/>
          </p:cNvSpPr>
          <p:nvPr>
            <p:ph type="dt" sz="half" idx="10"/>
          </p:nvPr>
        </p:nvSpPr>
        <p:spPr/>
        <p:txBody>
          <a:bodyPr/>
          <a:lstStyle/>
          <a:p>
            <a:fld id="{3CF0F41B-DA27-4A73-B4FF-A1F6B66ABC96}" type="datetimeFigureOut">
              <a:rPr lang="en-IE" smtClean="0"/>
              <a:t>20/02/2018</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3314900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Date Placeholder 2"/>
          <p:cNvSpPr>
            <a:spLocks noGrp="1"/>
          </p:cNvSpPr>
          <p:nvPr>
            <p:ph type="dt" sz="half" idx="10"/>
          </p:nvPr>
        </p:nvSpPr>
        <p:spPr/>
        <p:txBody>
          <a:bodyPr/>
          <a:lstStyle/>
          <a:p>
            <a:fld id="{3CF0F41B-DA27-4A73-B4FF-A1F6B66ABC96}" type="datetimeFigureOut">
              <a:rPr lang="en-IE" smtClean="0"/>
              <a:t>20/02/2018</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2683366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F0F41B-DA27-4A73-B4FF-A1F6B66ABC96}" type="datetimeFigureOut">
              <a:rPr lang="en-IE" smtClean="0"/>
              <a:t>20/02/2018</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2434995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F0F41B-DA27-4A73-B4FF-A1F6B66ABC96}" type="datetimeFigureOut">
              <a:rPr lang="en-IE" smtClean="0"/>
              <a:t>20/02/2018</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697972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F0F41B-DA27-4A73-B4FF-A1F6B66ABC96}" type="datetimeFigureOut">
              <a:rPr lang="en-IE" smtClean="0"/>
              <a:t>20/02/2018</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3157058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F0F41B-DA27-4A73-B4FF-A1F6B66ABC96}" type="datetimeFigureOut">
              <a:rPr lang="en-IE" smtClean="0"/>
              <a:t>20/02/2018</a:t>
            </a:fld>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20649-7533-4FB4-8F3D-9EA25AA832BF}" type="slidenum">
              <a:rPr lang="en-IE" smtClean="0"/>
              <a:t>‹#›</a:t>
            </a:fld>
            <a:endParaRPr lang="en-IE"/>
          </a:p>
        </p:txBody>
      </p:sp>
    </p:spTree>
    <p:extLst>
      <p:ext uri="{BB962C8B-B14F-4D97-AF65-F5344CB8AC3E}">
        <p14:creationId xmlns:p14="http://schemas.microsoft.com/office/powerpoint/2010/main" val="1546209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guns.periscopic.com/?year=2013"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neoformix.com/Projects/ObesitySlope/"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noahveltman.com/nflplayers/" TargetMode="Externa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bloomberg.com/graphics/dataview/how-americans-die/" TargetMode="Externa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earthobservatory.nasa.gov/IOTD/view.php?id=86027"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earthobservatory.nasa.gov/IOTD/view.php?id=86027" TargetMode="Externa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hyperlink" Target="https://www.eia.gov/state/rankings/#/seri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earthobservatory.nasa.gov/IOTD/view.php?id=86027" TargetMode="External"/><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earthobservatory.nasa.gov/IOTD/view.php?id=86027"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www.washingtonpost.com/wp-srv/special/sports/bryce-harper-swing-of-beauty" TargetMode="External"/><Relationship Id="rId3" Type="http://schemas.openxmlformats.org/officeDocument/2006/relationships/image" Target="../media/image1.png"/><Relationship Id="rId7"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www.neighbourhood.statistics.gov.uk/HTMLDocs/dvc147/" TargetMode="Externa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www.informationisbeautiful.net/visualizations/who-old-are-you/" TargetMode="Externa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www.nytimes.com/interactive/2012/11/02/us/politics/paths-to-the-white-house.html?_r=0" TargetMode="Externa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www.oecdbetterlifeindex.org/#/11111111111" TargetMode="Externa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graphics.thomsonreuters.com/15/nobels/" TargetMode="Externa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www.nytimes.com/interactive/2009/03/03/us/20090303_LEONHARDT.html?_r=1&amp;" TargetMode="Externa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visual.ons.gov.uk/how-big-will-the-uk-population-be-in-25-years-time/" TargetMode="Externa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projects.propublica.org/graphics/workers-comp-reform-by-state?state=New_York" TargetMode="Externa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graphics.thomsonreuters.com/14/ecbtests/index.html" TargetMode="Externa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www.washingtonpost.com/graphics/politics/2016-sotu/languag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www.bloomberg.com/graphics/dataview/how-americans-die/" TargetMode="Externa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ny.spatial.ly/"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hyperlink" Target="http://www.nytimes.com/interactive/2013/12/20/sunday-review/dialect-quiz-map.html?_r=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hyperlink" Target="https://www.theatlantic.com/technology/archive/2014/01/-em-the-new-york-times-em-most-popular-story-of-2013-was-not-an-article/283167/"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projects.propublica.org/killing-the-colorado/explore-the-river#big-thompson-project"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ocilab.com/#home"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en.wikipedia.org/wiki/File:The_Horse_in_Motion.jpg" TargetMode="External"/><Relationship Id="rId4" Type="http://schemas.openxmlformats.org/officeDocument/2006/relationships/image" Target="../media/image46.jp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hyperlink" Target="http://hea.ie/node/1557" TargetMode="External"/><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51.png"/><Relationship Id="rId5" Type="http://schemas.openxmlformats.org/officeDocument/2006/relationships/hyperlink" Target="https://infogr.am/" TargetMode="External"/><Relationship Id="rId10" Type="http://schemas.openxmlformats.org/officeDocument/2006/relationships/image" Target="../media/image50.png"/><Relationship Id="rId4" Type="http://schemas.openxmlformats.org/officeDocument/2006/relationships/hyperlink" Target="http://www.hea.ie/sites/default/files/awards_-_all_undergraduate_by_level_and_field.xlsx" TargetMode="External"/><Relationship Id="rId9" Type="http://schemas.openxmlformats.org/officeDocument/2006/relationships/image" Target="../media/image49.png"/><Relationship Id="rId1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png"/><Relationship Id="rId7"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4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png"/><Relationship Id="rId7"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hyperlink" Target="http://flowingdata.com/2011/05/11/how-to-map-connections-with-great-circl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hyperlink" Target="https://www.nyi.net/5-awesome-interactive-data-visualizations/" TargetMode="External"/><Relationship Id="rId3" Type="http://schemas.openxmlformats.org/officeDocument/2006/relationships/image" Target="../media/image9.png"/><Relationship Id="rId7" Type="http://schemas.openxmlformats.org/officeDocument/2006/relationships/hyperlink" Target="http://web.stanford.edu/group/ruralwest/cgi-bin/drupal/visualizations/us_newspaper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peoplemov.in/" TargetMode="External"/><Relationship Id="rId5" Type="http://schemas.openxmlformats.org/officeDocument/2006/relationships/hyperlink" Target="http://www.nytimes.com/interactive/2012/05/17/business/dealbook/how-the-facebook-offering-compares.html?_r=0" TargetMode="External"/><Relationship Id="rId4" Type="http://schemas.openxmlformats.org/officeDocument/2006/relationships/hyperlink" Target="http://armsglobe.chromeexperiments.com/" TargetMode="Externa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477000" y="371475"/>
            <a:ext cx="5715000" cy="4286250"/>
          </a:xfrm>
          <a:prstGeom prst="rect">
            <a:avLst/>
          </a:prstGeom>
        </p:spPr>
      </p:pic>
      <p:sp>
        <p:nvSpPr>
          <p:cNvPr id="2" name="Title 1"/>
          <p:cNvSpPr>
            <a:spLocks noGrp="1"/>
          </p:cNvSpPr>
          <p:nvPr>
            <p:ph type="ctrTitle"/>
          </p:nvPr>
        </p:nvSpPr>
        <p:spPr>
          <a:xfrm>
            <a:off x="-898566" y="2452399"/>
            <a:ext cx="9144000" cy="2387600"/>
          </a:xfrm>
        </p:spPr>
        <p:txBody>
          <a:bodyPr>
            <a:normAutofit/>
          </a:bodyPr>
          <a:lstStyle/>
          <a:p>
            <a:r>
              <a:rPr lang="en-IE" dirty="0"/>
              <a:t>Data Visualization</a:t>
            </a:r>
            <a:br>
              <a:rPr lang="en-IE" dirty="0"/>
            </a:br>
            <a:r>
              <a:rPr lang="en-IE" dirty="0"/>
              <a:t>Interactivity</a:t>
            </a:r>
          </a:p>
        </p:txBody>
      </p:sp>
    </p:spTree>
    <p:extLst>
      <p:ext uri="{BB962C8B-B14F-4D97-AF65-F5344CB8AC3E}">
        <p14:creationId xmlns:p14="http://schemas.microsoft.com/office/powerpoint/2010/main" val="2114743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Framing</a:t>
            </a:r>
          </a:p>
        </p:txBody>
      </p:sp>
      <p:sp>
        <p:nvSpPr>
          <p:cNvPr id="3" name="Content Placeholder 2"/>
          <p:cNvSpPr>
            <a:spLocks noGrp="1"/>
          </p:cNvSpPr>
          <p:nvPr>
            <p:ph idx="1"/>
          </p:nvPr>
        </p:nvSpPr>
        <p:spPr>
          <a:xfrm>
            <a:off x="937098" y="1787525"/>
            <a:ext cx="10416702" cy="4919950"/>
          </a:xfrm>
        </p:spPr>
        <p:txBody>
          <a:bodyPr>
            <a:normAutofit/>
          </a:bodyPr>
          <a:lstStyle/>
          <a:p>
            <a:r>
              <a:rPr lang="en-US" altLang="en-US" dirty="0"/>
              <a:t>Decide which data to include or exclude</a:t>
            </a:r>
            <a:endParaRPr lang="ga-IE" altLang="en-US" dirty="0"/>
          </a:p>
          <a:p>
            <a:pPr lvl="1"/>
            <a:r>
              <a:rPr lang="ga-IE" altLang="en-US" dirty="0"/>
              <a:t>A</a:t>
            </a:r>
            <a:r>
              <a:rPr lang="en-US" altLang="en-US" dirty="0" err="1"/>
              <a:t>ll</a:t>
            </a:r>
            <a:r>
              <a:rPr lang="en-US" altLang="en-US" dirty="0"/>
              <a:t> category values or just a selection?</a:t>
            </a:r>
            <a:endParaRPr lang="ga-IE" altLang="en-US" dirty="0"/>
          </a:p>
          <a:p>
            <a:pPr lvl="1"/>
            <a:r>
              <a:rPr lang="ga-IE" altLang="en-US" dirty="0"/>
              <a:t>A</a:t>
            </a:r>
            <a:r>
              <a:rPr lang="en-US" altLang="en-US" dirty="0" err="1"/>
              <a:t>ll</a:t>
            </a:r>
            <a:r>
              <a:rPr lang="en-US" altLang="en-US" dirty="0"/>
              <a:t> quantitative values, or just those above a specific threshold?</a:t>
            </a:r>
            <a:endParaRPr lang="ga-IE" altLang="en-US" dirty="0"/>
          </a:p>
          <a:p>
            <a:pPr lvl="1"/>
            <a:r>
              <a:rPr lang="ga-IE" altLang="en-US" dirty="0"/>
              <a:t>A</a:t>
            </a:r>
            <a:r>
              <a:rPr lang="en-US" altLang="en-US" dirty="0" err="1"/>
              <a:t>ll</a:t>
            </a:r>
            <a:r>
              <a:rPr lang="en-US" altLang="en-US" dirty="0"/>
              <a:t> data or just those between a defined time interval?</a:t>
            </a:r>
            <a:endParaRPr lang="ga-IE" altLang="en-US" dirty="0"/>
          </a:p>
          <a:p>
            <a:pPr marL="914400" lvl="2" indent="0">
              <a:buNone/>
            </a:pPr>
            <a:endParaRPr lang="ga-IE" altLang="en-US"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544" y="3575406"/>
            <a:ext cx="7839182" cy="2856217"/>
          </a:xfrm>
          <a:prstGeom prst="rect">
            <a:avLst/>
          </a:prstGeom>
        </p:spPr>
      </p:pic>
      <p:sp>
        <p:nvSpPr>
          <p:cNvPr id="8" name="TextBox 7"/>
          <p:cNvSpPr txBox="1"/>
          <p:nvPr/>
        </p:nvSpPr>
        <p:spPr>
          <a:xfrm>
            <a:off x="9056533" y="6138572"/>
            <a:ext cx="1729961" cy="369332"/>
          </a:xfrm>
          <a:prstGeom prst="rect">
            <a:avLst/>
          </a:prstGeom>
          <a:noFill/>
        </p:spPr>
        <p:txBody>
          <a:bodyPr wrap="none" rtlCol="0">
            <a:spAutoFit/>
          </a:bodyPr>
          <a:lstStyle/>
          <a:p>
            <a:r>
              <a:rPr lang="en-IE" dirty="0"/>
              <a:t>Kirk (2016) p22</a:t>
            </a:r>
            <a:r>
              <a:rPr lang="ga-IE" dirty="0"/>
              <a:t>5</a:t>
            </a:r>
            <a:endParaRPr lang="en-IE" dirty="0"/>
          </a:p>
        </p:txBody>
      </p:sp>
    </p:spTree>
    <p:extLst>
      <p:ext uri="{BB962C8B-B14F-4D97-AF65-F5344CB8AC3E}">
        <p14:creationId xmlns:p14="http://schemas.microsoft.com/office/powerpoint/2010/main" val="1617706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Framing – An Example</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GB" altLang="en-US" dirty="0"/>
              <a:t>x</a:t>
            </a:r>
            <a:endParaRPr lang="en-US"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1" y="1690687"/>
            <a:ext cx="8685944" cy="4627919"/>
          </a:xfrm>
          <a:prstGeom prst="rect">
            <a:avLst/>
          </a:prstGeom>
        </p:spPr>
      </p:pic>
      <p:sp>
        <p:nvSpPr>
          <p:cNvPr id="8" name="TextBox 7"/>
          <p:cNvSpPr txBox="1"/>
          <p:nvPr/>
        </p:nvSpPr>
        <p:spPr>
          <a:xfrm>
            <a:off x="838200" y="6434980"/>
            <a:ext cx="6343435" cy="369332"/>
          </a:xfrm>
          <a:prstGeom prst="rect">
            <a:avLst/>
          </a:prstGeom>
          <a:noFill/>
        </p:spPr>
        <p:txBody>
          <a:bodyPr wrap="square" rtlCol="0">
            <a:spAutoFit/>
          </a:bodyPr>
          <a:lstStyle/>
          <a:p>
            <a:r>
              <a:rPr lang="ga-IE" dirty="0"/>
              <a:t>Source: </a:t>
            </a:r>
            <a:r>
              <a:rPr lang="en-IE" dirty="0">
                <a:hlinkClick r:id="rId5"/>
              </a:rPr>
              <a:t>http://guns.periscopic.com/?year=2013</a:t>
            </a:r>
            <a:r>
              <a:rPr lang="ga-IE" dirty="0"/>
              <a:t> </a:t>
            </a:r>
          </a:p>
        </p:txBody>
      </p:sp>
    </p:spTree>
    <p:extLst>
      <p:ext uri="{BB962C8B-B14F-4D97-AF65-F5344CB8AC3E}">
        <p14:creationId xmlns:p14="http://schemas.microsoft.com/office/powerpoint/2010/main" val="3778265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2" name="Title 1"/>
          <p:cNvSpPr>
            <a:spLocks noGrp="1"/>
          </p:cNvSpPr>
          <p:nvPr>
            <p:ph type="title"/>
          </p:nvPr>
        </p:nvSpPr>
        <p:spPr/>
        <p:txBody>
          <a:bodyPr/>
          <a:lstStyle/>
          <a:p>
            <a:r>
              <a:rPr lang="en-IE" dirty="0"/>
              <a:t>Navigating</a:t>
            </a:r>
          </a:p>
        </p:txBody>
      </p:sp>
      <p:sp>
        <p:nvSpPr>
          <p:cNvPr id="3" name="Content Placeholder 2"/>
          <p:cNvSpPr>
            <a:spLocks noGrp="1"/>
          </p:cNvSpPr>
          <p:nvPr>
            <p:ph idx="1"/>
          </p:nvPr>
        </p:nvSpPr>
        <p:spPr>
          <a:xfrm>
            <a:off x="937098" y="1787525"/>
            <a:ext cx="10416702" cy="4919950"/>
          </a:xfrm>
        </p:spPr>
        <p:txBody>
          <a:bodyPr>
            <a:normAutofit/>
          </a:bodyPr>
          <a:lstStyle/>
          <a:p>
            <a:r>
              <a:rPr lang="en-US" dirty="0"/>
              <a:t>Dynamic options that enable the viewers to expand or explore the displayed data</a:t>
            </a:r>
          </a:p>
          <a:p>
            <a:pPr lvl="1"/>
            <a:r>
              <a:rPr lang="en-US" dirty="0"/>
              <a:t>Consequence</a:t>
            </a:r>
            <a:r>
              <a:rPr lang="ga-IE" dirty="0"/>
              <a:t>:</a:t>
            </a:r>
            <a:r>
              <a:rPr lang="en-US" dirty="0"/>
              <a:t> there is  a re-framing of data</a:t>
            </a:r>
          </a:p>
        </p:txBody>
      </p:sp>
      <p:pic>
        <p:nvPicPr>
          <p:cNvPr id="4"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1445293">
            <a:off x="1267968" y="3219684"/>
            <a:ext cx="9754961" cy="2781688"/>
          </a:xfrm>
          <a:prstGeom prst="rect">
            <a:avLst/>
          </a:prstGeom>
        </p:spPr>
      </p:pic>
      <p:sp>
        <p:nvSpPr>
          <p:cNvPr id="7" name="TextBox 6"/>
          <p:cNvSpPr txBox="1"/>
          <p:nvPr/>
        </p:nvSpPr>
        <p:spPr>
          <a:xfrm>
            <a:off x="9350601" y="5909434"/>
            <a:ext cx="1729961" cy="369332"/>
          </a:xfrm>
          <a:prstGeom prst="rect">
            <a:avLst/>
          </a:prstGeom>
          <a:noFill/>
        </p:spPr>
        <p:txBody>
          <a:bodyPr wrap="none" rtlCol="0">
            <a:spAutoFit/>
          </a:bodyPr>
          <a:lstStyle/>
          <a:p>
            <a:r>
              <a:rPr lang="en-IE" dirty="0"/>
              <a:t>Kirk (2016) p22</a:t>
            </a:r>
            <a:r>
              <a:rPr lang="ga-IE" dirty="0"/>
              <a:t>6</a:t>
            </a:r>
            <a:endParaRPr lang="en-IE" dirty="0"/>
          </a:p>
        </p:txBody>
      </p:sp>
    </p:spTree>
    <p:extLst>
      <p:ext uri="{BB962C8B-B14F-4D97-AF65-F5344CB8AC3E}">
        <p14:creationId xmlns:p14="http://schemas.microsoft.com/office/powerpoint/2010/main" val="1101009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2" name="Title 1"/>
          <p:cNvSpPr>
            <a:spLocks noGrp="1"/>
          </p:cNvSpPr>
          <p:nvPr>
            <p:ph type="title"/>
          </p:nvPr>
        </p:nvSpPr>
        <p:spPr/>
        <p:txBody>
          <a:bodyPr/>
          <a:lstStyle/>
          <a:p>
            <a:r>
              <a:rPr lang="ga-IE" dirty="0"/>
              <a:t>Explore the Data</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GB" altLang="en-US" dirty="0"/>
              <a:t>x</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1322" y="1397285"/>
            <a:ext cx="5573302" cy="482096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20" y="1397285"/>
            <a:ext cx="4506502" cy="4820967"/>
          </a:xfrm>
          <a:prstGeom prst="rect">
            <a:avLst/>
          </a:prstGeom>
        </p:spPr>
      </p:pic>
      <p:sp>
        <p:nvSpPr>
          <p:cNvPr id="8" name="TextBox 7"/>
          <p:cNvSpPr txBox="1"/>
          <p:nvPr/>
        </p:nvSpPr>
        <p:spPr>
          <a:xfrm>
            <a:off x="513708" y="6452171"/>
            <a:ext cx="7006975" cy="369332"/>
          </a:xfrm>
          <a:prstGeom prst="rect">
            <a:avLst/>
          </a:prstGeom>
          <a:noFill/>
        </p:spPr>
        <p:txBody>
          <a:bodyPr wrap="square" rtlCol="0">
            <a:spAutoFit/>
          </a:bodyPr>
          <a:lstStyle/>
          <a:p>
            <a:r>
              <a:rPr lang="ga-IE" dirty="0"/>
              <a:t>Source: </a:t>
            </a:r>
            <a:r>
              <a:rPr lang="en-IE" dirty="0">
                <a:hlinkClick r:id="rId6"/>
              </a:rPr>
              <a:t>http://neoformix.com/Projects/ObesitySlope/</a:t>
            </a:r>
            <a:r>
              <a:rPr lang="ga-IE" dirty="0"/>
              <a:t> </a:t>
            </a:r>
          </a:p>
        </p:txBody>
      </p:sp>
    </p:spTree>
    <p:extLst>
      <p:ext uri="{BB962C8B-B14F-4D97-AF65-F5344CB8AC3E}">
        <p14:creationId xmlns:p14="http://schemas.microsoft.com/office/powerpoint/2010/main" val="3138310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Animating</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3" name="Content Placeholder 2"/>
          <p:cNvSpPr>
            <a:spLocks noGrp="1"/>
          </p:cNvSpPr>
          <p:nvPr>
            <p:ph idx="1"/>
          </p:nvPr>
        </p:nvSpPr>
        <p:spPr>
          <a:xfrm>
            <a:off x="937098" y="1787525"/>
            <a:ext cx="10416702" cy="4919950"/>
          </a:xfrm>
        </p:spPr>
        <p:txBody>
          <a:bodyPr>
            <a:normAutofit/>
          </a:bodyPr>
          <a:lstStyle/>
          <a:p>
            <a:r>
              <a:rPr lang="en-US" dirty="0"/>
              <a:t>An animated sequence of </a:t>
            </a:r>
            <a:r>
              <a:rPr lang="en-US" dirty="0" err="1"/>
              <a:t>visualisations</a:t>
            </a:r>
            <a:r>
              <a:rPr lang="en-US" dirty="0"/>
              <a:t> of the same phenomena modifying over time</a:t>
            </a:r>
          </a:p>
          <a:p>
            <a:r>
              <a:rPr lang="en-US" dirty="0"/>
              <a:t> Suitable for temporal data</a:t>
            </a:r>
          </a:p>
          <a:p>
            <a:r>
              <a:rPr lang="en-US" dirty="0"/>
              <a:t> </a:t>
            </a:r>
            <a:r>
              <a:rPr lang="ga-IE" dirty="0"/>
              <a:t>D</a:t>
            </a:r>
            <a:r>
              <a:rPr lang="en-US" dirty="0" err="1"/>
              <a:t>ata</a:t>
            </a:r>
            <a:r>
              <a:rPr lang="en-US" dirty="0"/>
              <a:t> adjustment</a:t>
            </a:r>
            <a:endParaRPr lang="ga-IE" dirty="0"/>
          </a:p>
          <a:p>
            <a:pPr lvl="1"/>
            <a:r>
              <a:rPr lang="ga-IE" dirty="0"/>
              <a:t>S</a:t>
            </a:r>
            <a:r>
              <a:rPr lang="en-US" dirty="0" err="1"/>
              <a:t>hifting</a:t>
            </a:r>
            <a:r>
              <a:rPr lang="en-US" dirty="0"/>
              <a:t> of the timeframe  - can be manual and/or automatic</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556" y="4042722"/>
            <a:ext cx="9869277" cy="2286319"/>
          </a:xfrm>
          <a:prstGeom prst="rect">
            <a:avLst/>
          </a:prstGeom>
        </p:spPr>
      </p:pic>
      <p:sp>
        <p:nvSpPr>
          <p:cNvPr id="6" name="TextBox 5"/>
          <p:cNvSpPr txBox="1"/>
          <p:nvPr/>
        </p:nvSpPr>
        <p:spPr>
          <a:xfrm>
            <a:off x="10042852" y="6276342"/>
            <a:ext cx="1729961" cy="369332"/>
          </a:xfrm>
          <a:prstGeom prst="rect">
            <a:avLst/>
          </a:prstGeom>
          <a:noFill/>
        </p:spPr>
        <p:txBody>
          <a:bodyPr wrap="none" rtlCol="0">
            <a:spAutoFit/>
          </a:bodyPr>
          <a:lstStyle/>
          <a:p>
            <a:r>
              <a:rPr lang="en-IE" dirty="0"/>
              <a:t>Kirk (2016) p22</a:t>
            </a:r>
            <a:r>
              <a:rPr lang="ga-IE" dirty="0"/>
              <a:t>8</a:t>
            </a:r>
            <a:endParaRPr lang="en-IE" dirty="0"/>
          </a:p>
        </p:txBody>
      </p:sp>
    </p:spTree>
    <p:extLst>
      <p:ext uri="{BB962C8B-B14F-4D97-AF65-F5344CB8AC3E}">
        <p14:creationId xmlns:p14="http://schemas.microsoft.com/office/powerpoint/2010/main" val="1551245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Animating</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GB" altLang="en-US" dirty="0"/>
              <a:t>x</a:t>
            </a:r>
            <a:endParaRPr lang="en-US"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356190"/>
            <a:ext cx="7833189" cy="4859676"/>
          </a:xfrm>
          <a:prstGeom prst="rect">
            <a:avLst/>
          </a:prstGeom>
        </p:spPr>
      </p:pic>
      <p:sp>
        <p:nvSpPr>
          <p:cNvPr id="6" name="TextBox 5"/>
          <p:cNvSpPr txBox="1"/>
          <p:nvPr/>
        </p:nvSpPr>
        <p:spPr>
          <a:xfrm>
            <a:off x="544530" y="6312702"/>
            <a:ext cx="4409797" cy="369332"/>
          </a:xfrm>
          <a:prstGeom prst="rect">
            <a:avLst/>
          </a:prstGeom>
          <a:noFill/>
        </p:spPr>
        <p:txBody>
          <a:bodyPr wrap="none" rtlCol="0">
            <a:spAutoFit/>
          </a:bodyPr>
          <a:lstStyle/>
          <a:p>
            <a:r>
              <a:rPr lang="ga-IE" dirty="0"/>
              <a:t>Source: </a:t>
            </a:r>
            <a:r>
              <a:rPr lang="ga-IE" dirty="0">
                <a:hlinkClick r:id="rId5"/>
              </a:rPr>
              <a:t>http://noahveltman.com/nflplayers/</a:t>
            </a:r>
            <a:r>
              <a:rPr lang="ga-IE" dirty="0"/>
              <a:t> </a:t>
            </a:r>
            <a:endParaRPr lang="en-US" dirty="0"/>
          </a:p>
        </p:txBody>
      </p:sp>
    </p:spTree>
    <p:extLst>
      <p:ext uri="{BB962C8B-B14F-4D97-AF65-F5344CB8AC3E}">
        <p14:creationId xmlns:p14="http://schemas.microsoft.com/office/powerpoint/2010/main" val="3217272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Sequencing</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3" name="Content Placeholder 2"/>
          <p:cNvSpPr>
            <a:spLocks noGrp="1"/>
          </p:cNvSpPr>
          <p:nvPr>
            <p:ph idx="1"/>
          </p:nvPr>
        </p:nvSpPr>
        <p:spPr>
          <a:xfrm>
            <a:off x="937098" y="1787525"/>
            <a:ext cx="10416702" cy="4919950"/>
          </a:xfrm>
        </p:spPr>
        <p:txBody>
          <a:bodyPr>
            <a:normAutofit/>
          </a:bodyPr>
          <a:lstStyle/>
          <a:p>
            <a:r>
              <a:rPr lang="ga-IE" dirty="0"/>
              <a:t>V</a:t>
            </a:r>
            <a:r>
              <a:rPr lang="en-US" dirty="0" err="1"/>
              <a:t>iewers</a:t>
            </a:r>
            <a:r>
              <a:rPr lang="en-US" dirty="0"/>
              <a:t> navigate through a sequence of </a:t>
            </a:r>
            <a:r>
              <a:rPr lang="en-US" i="1" dirty="0"/>
              <a:t>predetermined</a:t>
            </a:r>
            <a:r>
              <a:rPr lang="en-US" dirty="0"/>
              <a:t>, </a:t>
            </a:r>
            <a:r>
              <a:rPr lang="en-US" i="1" dirty="0"/>
              <a:t>different</a:t>
            </a:r>
            <a:r>
              <a:rPr lang="en-US" dirty="0"/>
              <a:t> angles of analysis of a subject</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8572" y="2814033"/>
            <a:ext cx="9354856" cy="2524477"/>
          </a:xfrm>
          <a:prstGeom prst="rect">
            <a:avLst/>
          </a:prstGeom>
        </p:spPr>
      </p:pic>
      <p:sp>
        <p:nvSpPr>
          <p:cNvPr id="6" name="TextBox 5"/>
          <p:cNvSpPr txBox="1"/>
          <p:nvPr/>
        </p:nvSpPr>
        <p:spPr>
          <a:xfrm>
            <a:off x="9623668" y="5485488"/>
            <a:ext cx="1729961" cy="369332"/>
          </a:xfrm>
          <a:prstGeom prst="rect">
            <a:avLst/>
          </a:prstGeom>
          <a:noFill/>
        </p:spPr>
        <p:txBody>
          <a:bodyPr wrap="none" rtlCol="0">
            <a:spAutoFit/>
          </a:bodyPr>
          <a:lstStyle/>
          <a:p>
            <a:r>
              <a:rPr lang="en-IE" dirty="0"/>
              <a:t>Kirk (2016) p2</a:t>
            </a:r>
            <a:r>
              <a:rPr lang="ga-IE" dirty="0"/>
              <a:t>30</a:t>
            </a:r>
            <a:endParaRPr lang="en-IE" dirty="0"/>
          </a:p>
        </p:txBody>
      </p:sp>
    </p:spTree>
    <p:extLst>
      <p:ext uri="{BB962C8B-B14F-4D97-AF65-F5344CB8AC3E}">
        <p14:creationId xmlns:p14="http://schemas.microsoft.com/office/powerpoint/2010/main" val="3235935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Sequencing</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GB" altLang="en-US" dirty="0"/>
              <a:t>x</a:t>
            </a:r>
            <a:endParaRPr lang="en-US"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483500"/>
            <a:ext cx="9637160" cy="4556980"/>
          </a:xfrm>
          <a:prstGeom prst="rect">
            <a:avLst/>
          </a:prstGeom>
        </p:spPr>
      </p:pic>
      <p:sp>
        <p:nvSpPr>
          <p:cNvPr id="6" name="TextBox 5"/>
          <p:cNvSpPr txBox="1"/>
          <p:nvPr/>
        </p:nvSpPr>
        <p:spPr>
          <a:xfrm>
            <a:off x="461803" y="5934670"/>
            <a:ext cx="7491603" cy="646331"/>
          </a:xfrm>
          <a:prstGeom prst="rect">
            <a:avLst/>
          </a:prstGeom>
          <a:noFill/>
        </p:spPr>
        <p:txBody>
          <a:bodyPr wrap="none" rtlCol="0">
            <a:spAutoFit/>
          </a:bodyPr>
          <a:lstStyle/>
          <a:p>
            <a:r>
              <a:rPr lang="ga-IE" dirty="0"/>
              <a:t>Source: </a:t>
            </a:r>
            <a:r>
              <a:rPr lang="en-US" dirty="0"/>
              <a:t>“How Americans Die” by Matthew C. Klein and Bloomberg Visual Data</a:t>
            </a:r>
            <a:endParaRPr lang="ga-IE" dirty="0"/>
          </a:p>
          <a:p>
            <a:r>
              <a:rPr lang="ga-IE" dirty="0">
                <a:hlinkClick r:id="rId5"/>
              </a:rPr>
              <a:t>https://www.bloomberg.com/graphics/dataview/how-americans-die/</a:t>
            </a:r>
            <a:r>
              <a:rPr lang="ga-IE" dirty="0"/>
              <a:t> </a:t>
            </a:r>
            <a:endParaRPr lang="en-US" dirty="0"/>
          </a:p>
        </p:txBody>
      </p:sp>
    </p:spTree>
    <p:extLst>
      <p:ext uri="{BB962C8B-B14F-4D97-AF65-F5344CB8AC3E}">
        <p14:creationId xmlns:p14="http://schemas.microsoft.com/office/powerpoint/2010/main" val="3707826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433" y="1787525"/>
            <a:ext cx="10058400" cy="4915393"/>
          </a:xfrm>
          <a:prstGeom prst="rect">
            <a:avLst/>
          </a:prstGeom>
        </p:spPr>
      </p:pic>
      <p:sp>
        <p:nvSpPr>
          <p:cNvPr id="2" name="Title 1"/>
          <p:cNvSpPr>
            <a:spLocks noGrp="1"/>
          </p:cNvSpPr>
          <p:nvPr>
            <p:ph type="title"/>
          </p:nvPr>
        </p:nvSpPr>
        <p:spPr/>
        <p:txBody>
          <a:bodyPr/>
          <a:lstStyle/>
          <a:p>
            <a:r>
              <a:rPr lang="ga-IE" dirty="0"/>
              <a:t>Sequencing – Another Example</a:t>
            </a:r>
            <a:endParaRPr lang="en-IE" dirty="0"/>
          </a:p>
        </p:txBody>
      </p:sp>
      <p:pic>
        <p:nvPicPr>
          <p:cNvPr id="5" name="Picture 4"/>
          <p:cNvPicPr>
            <a:picLocks noChangeAspect="1"/>
          </p:cNvPicPr>
          <p:nvPr/>
        </p:nvPicPr>
        <p:blipFill>
          <a:blip r:embed="rId4"/>
          <a:stretch>
            <a:fillRect/>
          </a:stretch>
        </p:blipFill>
        <p:spPr>
          <a:xfrm>
            <a:off x="9623668" y="371475"/>
            <a:ext cx="2568331" cy="1926248"/>
          </a:xfrm>
          <a:prstGeom prst="rect">
            <a:avLst/>
          </a:prstGeom>
        </p:spPr>
      </p:pic>
      <p:sp>
        <p:nvSpPr>
          <p:cNvPr id="3" name="Content Placeholder 2"/>
          <p:cNvSpPr>
            <a:spLocks noGrp="1"/>
          </p:cNvSpPr>
          <p:nvPr>
            <p:ph idx="1"/>
          </p:nvPr>
        </p:nvSpPr>
        <p:spPr>
          <a:xfrm>
            <a:off x="937098" y="1787525"/>
            <a:ext cx="10416702" cy="4919950"/>
          </a:xfrm>
        </p:spPr>
        <p:txBody>
          <a:bodyPr>
            <a:normAutofit/>
          </a:bodyPr>
          <a:lstStyle/>
          <a:p>
            <a:r>
              <a:rPr lang="ga-IE" dirty="0"/>
              <a:t>Model Projections of Maximum Air Temperatures Near the Ocean and Land Surface</a:t>
            </a:r>
            <a:endParaRPr lang="en-US" dirty="0"/>
          </a:p>
        </p:txBody>
      </p:sp>
      <p:sp>
        <p:nvSpPr>
          <p:cNvPr id="6" name="TextBox 5"/>
          <p:cNvSpPr txBox="1"/>
          <p:nvPr/>
        </p:nvSpPr>
        <p:spPr>
          <a:xfrm>
            <a:off x="760288" y="6318607"/>
            <a:ext cx="6618030" cy="369332"/>
          </a:xfrm>
          <a:prstGeom prst="rect">
            <a:avLst/>
          </a:prstGeom>
          <a:noFill/>
        </p:spPr>
        <p:txBody>
          <a:bodyPr wrap="none" rtlCol="0">
            <a:spAutoFit/>
          </a:bodyPr>
          <a:lstStyle/>
          <a:p>
            <a:r>
              <a:rPr lang="ga-IE" dirty="0"/>
              <a:t>Source: </a:t>
            </a:r>
            <a:r>
              <a:rPr lang="en-IE" dirty="0">
                <a:hlinkClick r:id="rId5"/>
              </a:rPr>
              <a:t>https://earthobservatory.nasa.gov/IOTD/view.php?id=86027</a:t>
            </a:r>
            <a:r>
              <a:rPr lang="ga-IE" dirty="0"/>
              <a:t> </a:t>
            </a:r>
          </a:p>
        </p:txBody>
      </p:sp>
      <p:sp>
        <p:nvSpPr>
          <p:cNvPr id="7" name="TextBox 6"/>
          <p:cNvSpPr txBox="1"/>
          <p:nvPr/>
        </p:nvSpPr>
        <p:spPr>
          <a:xfrm>
            <a:off x="937098" y="2568539"/>
            <a:ext cx="1818126" cy="338554"/>
          </a:xfrm>
          <a:prstGeom prst="rect">
            <a:avLst/>
          </a:prstGeom>
          <a:noFill/>
        </p:spPr>
        <p:txBody>
          <a:bodyPr wrap="none" rtlCol="0">
            <a:spAutoFit/>
          </a:bodyPr>
          <a:lstStyle/>
          <a:p>
            <a:r>
              <a:rPr lang="ga-IE" sz="1600" dirty="0"/>
              <a:t>December 21, 2014</a:t>
            </a:r>
            <a:endParaRPr lang="en-US" sz="1600" dirty="0"/>
          </a:p>
        </p:txBody>
      </p:sp>
    </p:spTree>
    <p:extLst>
      <p:ext uri="{BB962C8B-B14F-4D97-AF65-F5344CB8AC3E}">
        <p14:creationId xmlns:p14="http://schemas.microsoft.com/office/powerpoint/2010/main" val="754363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9433" y="1787525"/>
            <a:ext cx="10058400" cy="4975067"/>
          </a:xfrm>
          <a:prstGeom prst="rect">
            <a:avLst/>
          </a:prstGeom>
        </p:spPr>
      </p:pic>
      <p:sp>
        <p:nvSpPr>
          <p:cNvPr id="2" name="Title 1"/>
          <p:cNvSpPr>
            <a:spLocks noGrp="1"/>
          </p:cNvSpPr>
          <p:nvPr>
            <p:ph type="title"/>
          </p:nvPr>
        </p:nvSpPr>
        <p:spPr/>
        <p:txBody>
          <a:bodyPr/>
          <a:lstStyle/>
          <a:p>
            <a:r>
              <a:rPr lang="ga-IE" dirty="0"/>
              <a:t>Sequencing – Another Example (cont.)</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ga-IE" dirty="0"/>
              <a:t>Model Projections of Maximum Air Temperatures Near the Ocean and Land Surface</a:t>
            </a:r>
            <a:endParaRPr lang="en-US" dirty="0"/>
          </a:p>
          <a:p>
            <a:endParaRPr lang="en-US" dirty="0"/>
          </a:p>
        </p:txBody>
      </p:sp>
      <p:sp>
        <p:nvSpPr>
          <p:cNvPr id="6" name="TextBox 5"/>
          <p:cNvSpPr txBox="1"/>
          <p:nvPr/>
        </p:nvSpPr>
        <p:spPr>
          <a:xfrm>
            <a:off x="760288" y="6318607"/>
            <a:ext cx="6618030" cy="369332"/>
          </a:xfrm>
          <a:prstGeom prst="rect">
            <a:avLst/>
          </a:prstGeom>
          <a:noFill/>
        </p:spPr>
        <p:txBody>
          <a:bodyPr wrap="none" rtlCol="0">
            <a:spAutoFit/>
          </a:bodyPr>
          <a:lstStyle/>
          <a:p>
            <a:r>
              <a:rPr lang="ga-IE" dirty="0"/>
              <a:t>Source: </a:t>
            </a:r>
            <a:r>
              <a:rPr lang="en-IE" dirty="0">
                <a:hlinkClick r:id="rId5"/>
              </a:rPr>
              <a:t>https://earthobservatory.nasa.gov/IOTD/view.php?id=86027</a:t>
            </a:r>
            <a:r>
              <a:rPr lang="ga-IE" dirty="0"/>
              <a:t> </a:t>
            </a:r>
          </a:p>
        </p:txBody>
      </p:sp>
      <p:sp>
        <p:nvSpPr>
          <p:cNvPr id="7" name="TextBox 6"/>
          <p:cNvSpPr txBox="1"/>
          <p:nvPr/>
        </p:nvSpPr>
        <p:spPr>
          <a:xfrm>
            <a:off x="937098" y="2568539"/>
            <a:ext cx="1818126" cy="338554"/>
          </a:xfrm>
          <a:prstGeom prst="rect">
            <a:avLst/>
          </a:prstGeom>
          <a:noFill/>
        </p:spPr>
        <p:txBody>
          <a:bodyPr wrap="none" rtlCol="0">
            <a:spAutoFit/>
          </a:bodyPr>
          <a:lstStyle/>
          <a:p>
            <a:r>
              <a:rPr lang="ga-IE" sz="1600" dirty="0"/>
              <a:t>December 21, 2099</a:t>
            </a:r>
            <a:endParaRPr lang="en-US" sz="1600" dirty="0"/>
          </a:p>
        </p:txBody>
      </p:sp>
    </p:spTree>
    <p:extLst>
      <p:ext uri="{BB962C8B-B14F-4D97-AF65-F5344CB8AC3E}">
        <p14:creationId xmlns:p14="http://schemas.microsoft.com/office/powerpoint/2010/main" val="1513808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First… Create an Interactive Dashboard</a:t>
            </a:r>
          </a:p>
        </p:txBody>
      </p:sp>
      <p:sp>
        <p:nvSpPr>
          <p:cNvPr id="3" name="Content Placeholder 2"/>
          <p:cNvSpPr>
            <a:spLocks noGrp="1"/>
          </p:cNvSpPr>
          <p:nvPr>
            <p:ph idx="1"/>
          </p:nvPr>
        </p:nvSpPr>
        <p:spPr>
          <a:xfrm>
            <a:off x="937098" y="1787525"/>
            <a:ext cx="10416702" cy="4919950"/>
          </a:xfrm>
        </p:spPr>
        <p:txBody>
          <a:bodyPr>
            <a:normAutofit/>
          </a:bodyPr>
          <a:lstStyle/>
          <a:p>
            <a:r>
              <a:rPr lang="en-GB" dirty="0"/>
              <a:t>Use US Energy Information Data</a:t>
            </a:r>
          </a:p>
          <a:p>
            <a:pPr lvl="1"/>
            <a:r>
              <a:rPr lang="en-GB" dirty="0">
                <a:hlinkClick r:id="rId3"/>
              </a:rPr>
              <a:t>https://www.eia.gov/state/rankings/#/series</a:t>
            </a:r>
            <a:endParaRPr lang="en-GB" dirty="0"/>
          </a:p>
          <a:p>
            <a:r>
              <a:rPr lang="en-GB" dirty="0"/>
              <a:t>Use at least three data sets combined in Tableau</a:t>
            </a:r>
          </a:p>
          <a:p>
            <a:r>
              <a:rPr lang="en-GB" dirty="0"/>
              <a:t>Dashboard should contain at least three parts</a:t>
            </a:r>
          </a:p>
          <a:p>
            <a:r>
              <a:rPr lang="en-GB" dirty="0"/>
              <a:t>Apply filters</a:t>
            </a:r>
          </a:p>
          <a:p>
            <a:r>
              <a:rPr lang="en-GB" dirty="0"/>
              <a:t>Filters should be enabled on all parts</a:t>
            </a:r>
          </a:p>
          <a:p>
            <a:r>
              <a:rPr lang="en-GB" dirty="0"/>
              <a:t>Publish to Tableau Public</a:t>
            </a:r>
          </a:p>
          <a:p>
            <a:r>
              <a:rPr lang="en-GB" dirty="0"/>
              <a:t>Refine if necessary and re-publish</a:t>
            </a:r>
          </a:p>
          <a:p>
            <a:r>
              <a:rPr lang="en-GB" dirty="0"/>
              <a:t>View Dashboard online – use </a:t>
            </a:r>
            <a:br>
              <a:rPr lang="en-GB" dirty="0"/>
            </a:br>
            <a:r>
              <a:rPr lang="en-GB" dirty="0"/>
              <a:t>interactive tools</a:t>
            </a:r>
            <a:endParaRPr lang="en-US" dirty="0"/>
          </a:p>
        </p:txBody>
      </p:sp>
      <p:pic>
        <p:nvPicPr>
          <p:cNvPr id="5" name="Picture 4"/>
          <p:cNvPicPr>
            <a:picLocks noChangeAspect="1"/>
          </p:cNvPicPr>
          <p:nvPr/>
        </p:nvPicPr>
        <p:blipFill>
          <a:blip r:embed="rId4"/>
          <a:stretch>
            <a:fillRect/>
          </a:stretch>
        </p:blipFill>
        <p:spPr>
          <a:xfrm>
            <a:off x="9623668" y="371475"/>
            <a:ext cx="2568331" cy="1926248"/>
          </a:xfrm>
          <a:prstGeom prst="rect">
            <a:avLst/>
          </a:prstGeom>
        </p:spPr>
      </p:pic>
      <p:pic>
        <p:nvPicPr>
          <p:cNvPr id="4" name="Picture 3"/>
          <p:cNvPicPr>
            <a:picLocks noChangeAspect="1"/>
          </p:cNvPicPr>
          <p:nvPr/>
        </p:nvPicPr>
        <p:blipFill>
          <a:blip r:embed="rId5"/>
          <a:stretch>
            <a:fillRect/>
          </a:stretch>
        </p:blipFill>
        <p:spPr>
          <a:xfrm>
            <a:off x="6724650" y="5025118"/>
            <a:ext cx="4838700" cy="942975"/>
          </a:xfrm>
          <a:prstGeom prst="rect">
            <a:avLst/>
          </a:prstGeom>
        </p:spPr>
      </p:pic>
      <p:pic>
        <p:nvPicPr>
          <p:cNvPr id="7" name="Picture 6"/>
          <p:cNvPicPr>
            <a:picLocks noChangeAspect="1"/>
          </p:cNvPicPr>
          <p:nvPr/>
        </p:nvPicPr>
        <p:blipFill>
          <a:blip r:embed="rId6"/>
          <a:stretch>
            <a:fillRect/>
          </a:stretch>
        </p:blipFill>
        <p:spPr>
          <a:xfrm>
            <a:off x="9094381" y="2690942"/>
            <a:ext cx="1438275" cy="1257300"/>
          </a:xfrm>
          <a:prstGeom prst="rect">
            <a:avLst/>
          </a:prstGeom>
        </p:spPr>
      </p:pic>
      <p:sp>
        <p:nvSpPr>
          <p:cNvPr id="8" name="Rectangle 7"/>
          <p:cNvSpPr/>
          <p:nvPr/>
        </p:nvSpPr>
        <p:spPr>
          <a:xfrm>
            <a:off x="7854135" y="3948242"/>
            <a:ext cx="3918765" cy="369332"/>
          </a:xfrm>
          <a:prstGeom prst="rect">
            <a:avLst/>
          </a:prstGeom>
        </p:spPr>
        <p:txBody>
          <a:bodyPr wrap="none">
            <a:spAutoFit/>
          </a:bodyPr>
          <a:lstStyle/>
          <a:p>
            <a:r>
              <a:rPr lang="en-US" dirty="0"/>
              <a:t>U.S. Energy Information Administration</a:t>
            </a:r>
            <a:endParaRPr lang="en-IE" dirty="0"/>
          </a:p>
        </p:txBody>
      </p:sp>
    </p:spTree>
    <p:extLst>
      <p:ext uri="{BB962C8B-B14F-4D97-AF65-F5344CB8AC3E}">
        <p14:creationId xmlns:p14="http://schemas.microsoft.com/office/powerpoint/2010/main" val="3533665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2" name="Title 1"/>
          <p:cNvSpPr>
            <a:spLocks noGrp="1"/>
          </p:cNvSpPr>
          <p:nvPr>
            <p:ph type="title"/>
          </p:nvPr>
        </p:nvSpPr>
        <p:spPr/>
        <p:txBody>
          <a:bodyPr/>
          <a:lstStyle/>
          <a:p>
            <a:r>
              <a:rPr lang="ga-IE" dirty="0"/>
              <a:t>Sequencing – Before and After </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ga-IE" dirty="0"/>
              <a:t>Model Projections of Maximum Air Temperatures Near the Ocean and Land Surface</a:t>
            </a:r>
            <a:endParaRPr lang="en-US" dirty="0"/>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2077" y="2558265"/>
            <a:ext cx="6924782" cy="3821988"/>
          </a:xfrm>
          <a:prstGeom prst="rect">
            <a:avLst/>
          </a:prstGeom>
        </p:spPr>
      </p:pic>
      <p:sp>
        <p:nvSpPr>
          <p:cNvPr id="6" name="TextBox 5"/>
          <p:cNvSpPr txBox="1"/>
          <p:nvPr/>
        </p:nvSpPr>
        <p:spPr>
          <a:xfrm>
            <a:off x="5681609" y="6434980"/>
            <a:ext cx="6618030" cy="369332"/>
          </a:xfrm>
          <a:prstGeom prst="rect">
            <a:avLst/>
          </a:prstGeom>
          <a:noFill/>
        </p:spPr>
        <p:txBody>
          <a:bodyPr wrap="none" rtlCol="0">
            <a:spAutoFit/>
          </a:bodyPr>
          <a:lstStyle/>
          <a:p>
            <a:r>
              <a:rPr lang="ga-IE" dirty="0"/>
              <a:t>Source: </a:t>
            </a:r>
            <a:r>
              <a:rPr lang="en-IE" dirty="0">
                <a:hlinkClick r:id="rId5"/>
              </a:rPr>
              <a:t>https://earthobservatory.nasa.gov/IOTD/view.php?id=86027</a:t>
            </a:r>
            <a:r>
              <a:rPr lang="ga-IE" dirty="0"/>
              <a:t> </a:t>
            </a:r>
          </a:p>
        </p:txBody>
      </p:sp>
    </p:spTree>
    <p:extLst>
      <p:ext uri="{BB962C8B-B14F-4D97-AF65-F5344CB8AC3E}">
        <p14:creationId xmlns:p14="http://schemas.microsoft.com/office/powerpoint/2010/main" val="3160164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Sequencing – Before and After </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ga-IE" dirty="0"/>
              <a:t>Model Projections of Maximum Air Temperatures Near the Ocean and Land Surface</a:t>
            </a:r>
            <a:endParaRPr lang="en-US" dirty="0"/>
          </a:p>
          <a:p>
            <a:endParaRPr lang="en-US"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6" name="TextBox 5"/>
          <p:cNvSpPr txBox="1"/>
          <p:nvPr/>
        </p:nvSpPr>
        <p:spPr>
          <a:xfrm>
            <a:off x="5681609" y="6434980"/>
            <a:ext cx="6618030" cy="369332"/>
          </a:xfrm>
          <a:prstGeom prst="rect">
            <a:avLst/>
          </a:prstGeom>
          <a:noFill/>
        </p:spPr>
        <p:txBody>
          <a:bodyPr wrap="none" rtlCol="0">
            <a:spAutoFit/>
          </a:bodyPr>
          <a:lstStyle/>
          <a:p>
            <a:r>
              <a:rPr lang="ga-IE" dirty="0"/>
              <a:t>Source: </a:t>
            </a:r>
            <a:r>
              <a:rPr lang="en-IE" dirty="0">
                <a:hlinkClick r:id="rId4"/>
              </a:rPr>
              <a:t>https://earthobservatory.nasa.gov/IOTD/view.php?id=86027</a:t>
            </a:r>
            <a:r>
              <a:rPr lang="ga-IE" dirty="0"/>
              <a:t> </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0407" y="2587031"/>
            <a:ext cx="7659755" cy="3536368"/>
          </a:xfrm>
          <a:prstGeom prst="rect">
            <a:avLst/>
          </a:prstGeom>
        </p:spPr>
      </p:pic>
    </p:spTree>
    <p:extLst>
      <p:ext uri="{BB962C8B-B14F-4D97-AF65-F5344CB8AC3E}">
        <p14:creationId xmlns:p14="http://schemas.microsoft.com/office/powerpoint/2010/main" val="725303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3059" y="1334599"/>
            <a:ext cx="2552400" cy="3203987"/>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170" y="365683"/>
            <a:ext cx="2553374" cy="3240000"/>
          </a:xfrm>
          <a:prstGeom prst="rect">
            <a:avLst/>
          </a:prstGeom>
        </p:spPr>
      </p:pic>
      <p:sp>
        <p:nvSpPr>
          <p:cNvPr id="2" name="Title 1"/>
          <p:cNvSpPr>
            <a:spLocks noGrp="1"/>
          </p:cNvSpPr>
          <p:nvPr>
            <p:ph type="title"/>
          </p:nvPr>
        </p:nvSpPr>
        <p:spPr/>
        <p:txBody>
          <a:bodyPr>
            <a:normAutofit fontScale="90000"/>
          </a:bodyPr>
          <a:lstStyle/>
          <a:p>
            <a:r>
              <a:rPr lang="ga-IE" dirty="0"/>
              <a:t>			Vertical sequencing: </a:t>
            </a:r>
            <a:br>
              <a:rPr lang="ga-IE" dirty="0"/>
            </a:br>
            <a:r>
              <a:rPr lang="ga-IE" dirty="0"/>
              <a:t>				        Bryce Harper’s swing</a:t>
            </a:r>
            <a:br>
              <a:rPr lang="ga-IE" dirty="0"/>
            </a:br>
            <a:r>
              <a:rPr lang="ga-IE" dirty="0"/>
              <a:t>		</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endParaRPr lang="ga-IE" altLang="en-US" dirty="0"/>
          </a:p>
          <a:p>
            <a:endParaRPr lang="ga-IE" altLang="en-US" dirty="0"/>
          </a:p>
          <a:p>
            <a:endParaRPr lang="ga-IE" altLang="en-US" dirty="0"/>
          </a:p>
          <a:p>
            <a:endParaRPr lang="ga-IE" altLang="en-US" dirty="0"/>
          </a:p>
          <a:p>
            <a:endParaRPr lang="ga-IE" altLang="en-US" dirty="0"/>
          </a:p>
          <a:p>
            <a:endParaRPr lang="ga-IE" altLang="en-US" dirty="0"/>
          </a:p>
          <a:p>
            <a:endParaRPr lang="ga-IE" altLang="en-US" dirty="0"/>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21632" y="2268060"/>
            <a:ext cx="3163837" cy="3240000"/>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52570" y="3236360"/>
            <a:ext cx="3130435" cy="3240000"/>
          </a:xfrm>
          <a:prstGeom prst="rect">
            <a:avLst/>
          </a:prstGeom>
        </p:spPr>
      </p:pic>
      <p:sp>
        <p:nvSpPr>
          <p:cNvPr id="9" name="TextBox 8"/>
          <p:cNvSpPr txBox="1"/>
          <p:nvPr/>
        </p:nvSpPr>
        <p:spPr>
          <a:xfrm>
            <a:off x="412687" y="6395593"/>
            <a:ext cx="9072740" cy="369332"/>
          </a:xfrm>
          <a:prstGeom prst="rect">
            <a:avLst/>
          </a:prstGeom>
          <a:noFill/>
        </p:spPr>
        <p:txBody>
          <a:bodyPr wrap="none" rtlCol="0">
            <a:spAutoFit/>
          </a:bodyPr>
          <a:lstStyle/>
          <a:p>
            <a:r>
              <a:rPr lang="ga-IE" dirty="0"/>
              <a:t>Source: </a:t>
            </a:r>
            <a:r>
              <a:rPr lang="en-GB" altLang="en-US" dirty="0">
                <a:hlinkClick r:id="rId8"/>
              </a:rPr>
              <a:t>http://www.washingtonpost.com/wp-srv/special/sports/bryce-harper-swing-of-beauty</a:t>
            </a:r>
            <a:r>
              <a:rPr lang="ga-IE" altLang="en-US" dirty="0"/>
              <a:t> </a:t>
            </a:r>
            <a:endParaRPr lang="en-IE" dirty="0"/>
          </a:p>
        </p:txBody>
      </p:sp>
      <p:sp>
        <p:nvSpPr>
          <p:cNvPr id="10" name="TextBox 9"/>
          <p:cNvSpPr txBox="1"/>
          <p:nvPr/>
        </p:nvSpPr>
        <p:spPr>
          <a:xfrm>
            <a:off x="1189255" y="55080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45815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Contributing Data</a:t>
            </a:r>
          </a:p>
        </p:txBody>
      </p:sp>
      <p:sp>
        <p:nvSpPr>
          <p:cNvPr id="3" name="Content Placeholder 2"/>
          <p:cNvSpPr>
            <a:spLocks noGrp="1"/>
          </p:cNvSpPr>
          <p:nvPr>
            <p:ph idx="1"/>
          </p:nvPr>
        </p:nvSpPr>
        <p:spPr>
          <a:xfrm>
            <a:off x="937098" y="1787525"/>
            <a:ext cx="10416702" cy="4919950"/>
          </a:xfrm>
        </p:spPr>
        <p:txBody>
          <a:bodyPr>
            <a:normAutofit/>
          </a:bodyPr>
          <a:lstStyle/>
          <a:p>
            <a:r>
              <a:rPr lang="ga-IE" dirty="0"/>
              <a:t>U</a:t>
            </a:r>
            <a:r>
              <a:rPr lang="en-US" dirty="0" err="1"/>
              <a:t>ser</a:t>
            </a:r>
            <a:r>
              <a:rPr lang="en-US" dirty="0"/>
              <a:t> input to </a:t>
            </a:r>
            <a:r>
              <a:rPr lang="ga-IE" dirty="0"/>
              <a:t>provide</a:t>
            </a:r>
            <a:r>
              <a:rPr lang="en-US" dirty="0"/>
              <a:t> additional information</a:t>
            </a:r>
            <a:endParaRPr lang="ga-IE" dirty="0"/>
          </a:p>
          <a:p>
            <a:r>
              <a:rPr lang="ga-IE" dirty="0"/>
              <a:t>U</a:t>
            </a:r>
            <a:r>
              <a:rPr lang="en-US" dirty="0" err="1"/>
              <a:t>ser</a:t>
            </a:r>
            <a:r>
              <a:rPr lang="en-US" dirty="0"/>
              <a:t> input to inform calculations or customize a display</a:t>
            </a:r>
            <a:endParaRPr lang="ga-IE" dirty="0"/>
          </a:p>
          <a:p>
            <a:endParaRPr lang="ga-IE"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6702" y="2775682"/>
            <a:ext cx="7792537" cy="2943636"/>
          </a:xfrm>
          <a:prstGeom prst="rect">
            <a:avLst/>
          </a:prstGeom>
        </p:spPr>
      </p:pic>
      <p:sp>
        <p:nvSpPr>
          <p:cNvPr id="7" name="TextBox 6"/>
          <p:cNvSpPr txBox="1"/>
          <p:nvPr/>
        </p:nvSpPr>
        <p:spPr>
          <a:xfrm>
            <a:off x="10042852" y="6276342"/>
            <a:ext cx="1729961" cy="369332"/>
          </a:xfrm>
          <a:prstGeom prst="rect">
            <a:avLst/>
          </a:prstGeom>
          <a:noFill/>
        </p:spPr>
        <p:txBody>
          <a:bodyPr wrap="none" rtlCol="0">
            <a:spAutoFit/>
          </a:bodyPr>
          <a:lstStyle/>
          <a:p>
            <a:r>
              <a:rPr lang="en-IE" dirty="0"/>
              <a:t>Kirk (2016) p2</a:t>
            </a:r>
            <a:r>
              <a:rPr lang="ga-IE" dirty="0"/>
              <a:t>32</a:t>
            </a:r>
            <a:endParaRPr lang="en-IE" dirty="0"/>
          </a:p>
        </p:txBody>
      </p:sp>
    </p:spTree>
    <p:extLst>
      <p:ext uri="{BB962C8B-B14F-4D97-AF65-F5344CB8AC3E}">
        <p14:creationId xmlns:p14="http://schemas.microsoft.com/office/powerpoint/2010/main" val="88697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User Input – Quantitative Data</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GB" altLang="en-US" dirty="0"/>
              <a:t>x</a:t>
            </a:r>
            <a:endParaRPr lang="en-US"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70" y="1479479"/>
            <a:ext cx="6174768" cy="4955078"/>
          </a:xfrm>
          <a:prstGeom prst="rect">
            <a:avLst/>
          </a:prstGeom>
        </p:spPr>
      </p:pic>
      <p:sp>
        <p:nvSpPr>
          <p:cNvPr id="6" name="TextBox 5"/>
          <p:cNvSpPr txBox="1"/>
          <p:nvPr/>
        </p:nvSpPr>
        <p:spPr>
          <a:xfrm>
            <a:off x="688370" y="6481146"/>
            <a:ext cx="7582327" cy="369332"/>
          </a:xfrm>
          <a:prstGeom prst="rect">
            <a:avLst/>
          </a:prstGeom>
          <a:noFill/>
        </p:spPr>
        <p:txBody>
          <a:bodyPr wrap="square" rtlCol="0">
            <a:spAutoFit/>
          </a:bodyPr>
          <a:lstStyle/>
          <a:p>
            <a:r>
              <a:rPr lang="ga-IE" dirty="0"/>
              <a:t>Source: </a:t>
            </a:r>
            <a:r>
              <a:rPr lang="ga-IE" dirty="0">
                <a:hlinkClick r:id="rId5"/>
              </a:rPr>
              <a:t>http://www.neighbourhood.statistics.gov.uk/HTMLDocs/dvc147/</a:t>
            </a:r>
            <a:r>
              <a:rPr lang="ga-IE" dirty="0"/>
              <a:t>  </a:t>
            </a:r>
            <a:endParaRPr lang="en-US" dirty="0"/>
          </a:p>
        </p:txBody>
      </p:sp>
    </p:spTree>
    <p:extLst>
      <p:ext uri="{BB962C8B-B14F-4D97-AF65-F5344CB8AC3E}">
        <p14:creationId xmlns:p14="http://schemas.microsoft.com/office/powerpoint/2010/main" val="3969462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2" name="Title 1"/>
          <p:cNvSpPr>
            <a:spLocks noGrp="1"/>
          </p:cNvSpPr>
          <p:nvPr>
            <p:ph type="title"/>
          </p:nvPr>
        </p:nvSpPr>
        <p:spPr/>
        <p:txBody>
          <a:bodyPr/>
          <a:lstStyle/>
          <a:p>
            <a:r>
              <a:rPr lang="ga-IE" dirty="0"/>
              <a:t>User Input – Inform Calculations and Display</a:t>
            </a:r>
            <a:endParaRPr lang="en-IE" dirty="0"/>
          </a:p>
        </p:txBody>
      </p:sp>
      <p:sp>
        <p:nvSpPr>
          <p:cNvPr id="3" name="Content Placeholder 2"/>
          <p:cNvSpPr>
            <a:spLocks noGrp="1"/>
          </p:cNvSpPr>
          <p:nvPr>
            <p:ph idx="1"/>
          </p:nvPr>
        </p:nvSpPr>
        <p:spPr>
          <a:xfrm>
            <a:off x="937098" y="1787525"/>
            <a:ext cx="10416702" cy="4562297"/>
          </a:xfrm>
        </p:spPr>
        <p:txBody>
          <a:bodyPr>
            <a:normAutofit/>
          </a:bodyPr>
          <a:lstStyle/>
          <a:p>
            <a:r>
              <a:rPr lang="en-GB" altLang="en-US" dirty="0"/>
              <a:t>x</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450" y="1613042"/>
            <a:ext cx="9390579" cy="4623371"/>
          </a:xfrm>
          <a:prstGeom prst="rect">
            <a:avLst/>
          </a:prstGeom>
        </p:spPr>
      </p:pic>
      <p:sp>
        <p:nvSpPr>
          <p:cNvPr id="8" name="TextBox 7"/>
          <p:cNvSpPr txBox="1"/>
          <p:nvPr/>
        </p:nvSpPr>
        <p:spPr>
          <a:xfrm>
            <a:off x="838200" y="6431622"/>
            <a:ext cx="7991611" cy="369332"/>
          </a:xfrm>
          <a:prstGeom prst="rect">
            <a:avLst/>
          </a:prstGeom>
          <a:noFill/>
        </p:spPr>
        <p:txBody>
          <a:bodyPr wrap="none" rtlCol="0">
            <a:spAutoFit/>
          </a:bodyPr>
          <a:lstStyle/>
          <a:p>
            <a:r>
              <a:rPr lang="ga-IE" dirty="0"/>
              <a:t>Source: </a:t>
            </a:r>
            <a:r>
              <a:rPr lang="ga-IE" dirty="0">
                <a:hlinkClick r:id="rId5"/>
              </a:rPr>
              <a:t>http://www.informationisbeautiful.net/visualizations/who-old-are-you/</a:t>
            </a:r>
            <a:r>
              <a:rPr lang="ga-IE" dirty="0"/>
              <a:t> </a:t>
            </a:r>
          </a:p>
        </p:txBody>
      </p:sp>
    </p:spTree>
    <p:extLst>
      <p:ext uri="{BB962C8B-B14F-4D97-AF65-F5344CB8AC3E}">
        <p14:creationId xmlns:p14="http://schemas.microsoft.com/office/powerpoint/2010/main" val="383128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GB" altLang="en-US" dirty="0"/>
              <a:t>x</a:t>
            </a:r>
            <a:endParaRPr lang="en-US"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99" y="207090"/>
            <a:ext cx="9897123" cy="5803294"/>
          </a:xfrm>
          <a:prstGeom prst="rect">
            <a:avLst/>
          </a:prstGeom>
        </p:spPr>
      </p:pic>
      <p:sp>
        <p:nvSpPr>
          <p:cNvPr id="6" name="TextBox 5"/>
          <p:cNvSpPr txBox="1"/>
          <p:nvPr/>
        </p:nvSpPr>
        <p:spPr>
          <a:xfrm>
            <a:off x="98899" y="6016734"/>
            <a:ext cx="10191316" cy="369332"/>
          </a:xfrm>
          <a:prstGeom prst="rect">
            <a:avLst/>
          </a:prstGeom>
          <a:noFill/>
        </p:spPr>
        <p:txBody>
          <a:bodyPr wrap="none" rtlCol="0">
            <a:spAutoFit/>
          </a:bodyPr>
          <a:lstStyle/>
          <a:p>
            <a:r>
              <a:rPr lang="ga-IE" dirty="0"/>
              <a:t>Source: </a:t>
            </a:r>
            <a:r>
              <a:rPr lang="ga-IE" dirty="0">
                <a:hlinkClick r:id="rId5"/>
              </a:rPr>
              <a:t>http://www.nytimes.com/interactive/2012/11/02/us/politics/paths-to-the-white-house.html?_r=0</a:t>
            </a:r>
            <a:r>
              <a:rPr lang="ga-IE" dirty="0"/>
              <a:t> </a:t>
            </a:r>
            <a:endParaRPr lang="en-US" dirty="0"/>
          </a:p>
        </p:txBody>
      </p:sp>
    </p:spTree>
    <p:extLst>
      <p:ext uri="{BB962C8B-B14F-4D97-AF65-F5344CB8AC3E}">
        <p14:creationId xmlns:p14="http://schemas.microsoft.com/office/powerpoint/2010/main" val="2445672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OECD </a:t>
            </a:r>
            <a:r>
              <a:rPr lang="en-US" dirty="0"/>
              <a:t>Better Life Index</a:t>
            </a:r>
            <a:br>
              <a:rPr lang="en-US" dirty="0"/>
            </a:b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GB" altLang="en-US" dirty="0"/>
              <a:t>x</a:t>
            </a:r>
            <a:endParaRPr lang="en-US"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257" y="1697038"/>
            <a:ext cx="10058400" cy="2828760"/>
          </a:xfrm>
          <a:prstGeom prst="rect">
            <a:avLst/>
          </a:prstGeom>
        </p:spPr>
      </p:pic>
      <p:sp>
        <p:nvSpPr>
          <p:cNvPr id="6" name="TextBox 5"/>
          <p:cNvSpPr txBox="1"/>
          <p:nvPr/>
        </p:nvSpPr>
        <p:spPr>
          <a:xfrm>
            <a:off x="1561672" y="5147353"/>
            <a:ext cx="5900141" cy="369332"/>
          </a:xfrm>
          <a:prstGeom prst="rect">
            <a:avLst/>
          </a:prstGeom>
          <a:noFill/>
        </p:spPr>
        <p:txBody>
          <a:bodyPr wrap="none" rtlCol="0">
            <a:spAutoFit/>
          </a:bodyPr>
          <a:lstStyle/>
          <a:p>
            <a:r>
              <a:rPr lang="ga-IE" dirty="0"/>
              <a:t>Source: </a:t>
            </a:r>
            <a:r>
              <a:rPr lang="en-IE" dirty="0">
                <a:hlinkClick r:id="rId5"/>
              </a:rPr>
              <a:t>http://www.oecdbetterlifeindex.org/#/11111111111</a:t>
            </a:r>
            <a:r>
              <a:rPr lang="ga-IE" dirty="0"/>
              <a:t> </a:t>
            </a:r>
          </a:p>
        </p:txBody>
      </p:sp>
    </p:spTree>
    <p:extLst>
      <p:ext uri="{BB962C8B-B14F-4D97-AF65-F5344CB8AC3E}">
        <p14:creationId xmlns:p14="http://schemas.microsoft.com/office/powerpoint/2010/main" val="2697949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Presentation Adjustments</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ga-IE" dirty="0"/>
              <a:t>Influence </a:t>
            </a:r>
            <a:r>
              <a:rPr lang="ga-IE" u="sng" dirty="0"/>
              <a:t>how </a:t>
            </a:r>
            <a:r>
              <a:rPr lang="en-GB" altLang="en-US" dirty="0"/>
              <a:t>data are displayed at a given moment</a:t>
            </a:r>
            <a:endParaRPr lang="ga-IE" altLang="en-US" dirty="0"/>
          </a:p>
          <a:p>
            <a:pPr lvl="1"/>
            <a:r>
              <a:rPr lang="ga-IE" altLang="en-US" dirty="0"/>
              <a:t>Focusing</a:t>
            </a:r>
          </a:p>
          <a:p>
            <a:pPr lvl="1"/>
            <a:r>
              <a:rPr lang="ga-IE" altLang="en-US" dirty="0"/>
              <a:t>Annotating</a:t>
            </a:r>
          </a:p>
          <a:p>
            <a:pPr lvl="1"/>
            <a:r>
              <a:rPr lang="ga-IE" altLang="en-US" dirty="0"/>
              <a:t>Orientating</a:t>
            </a:r>
            <a:endParaRPr lang="en-GB" altLang="en-US" dirty="0"/>
          </a:p>
          <a:p>
            <a:endParaRPr lang="en-US" u="sng"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Tree>
    <p:extLst>
      <p:ext uri="{BB962C8B-B14F-4D97-AF65-F5344CB8AC3E}">
        <p14:creationId xmlns:p14="http://schemas.microsoft.com/office/powerpoint/2010/main" val="2945994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2" name="Title 1"/>
          <p:cNvSpPr>
            <a:spLocks noGrp="1"/>
          </p:cNvSpPr>
          <p:nvPr>
            <p:ph type="title"/>
          </p:nvPr>
        </p:nvSpPr>
        <p:spPr/>
        <p:txBody>
          <a:bodyPr/>
          <a:lstStyle/>
          <a:p>
            <a:r>
              <a:rPr lang="ga-IE" dirty="0"/>
              <a:t>Focussing</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ga-IE" dirty="0"/>
              <a:t>Controls </a:t>
            </a:r>
            <a:r>
              <a:rPr lang="ga-IE" u="sng" dirty="0"/>
              <a:t>what</a:t>
            </a:r>
            <a:r>
              <a:rPr lang="ga-IE" dirty="0"/>
              <a:t> data is visually emphasised, and </a:t>
            </a:r>
            <a:r>
              <a:rPr lang="ga-IE" u="sng" dirty="0"/>
              <a:t>how</a:t>
            </a:r>
            <a:r>
              <a:rPr lang="ga-IE" dirty="0"/>
              <a:t> it is emphasised</a:t>
            </a:r>
          </a:p>
          <a:p>
            <a:pPr marL="457200" lvl="1" indent="0">
              <a:buNone/>
            </a:pP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182" y="2394560"/>
            <a:ext cx="8366486" cy="3359651"/>
          </a:xfrm>
          <a:prstGeom prst="rect">
            <a:avLst/>
          </a:prstGeom>
        </p:spPr>
      </p:pic>
      <p:sp>
        <p:nvSpPr>
          <p:cNvPr id="6" name="TextBox 5"/>
          <p:cNvSpPr txBox="1"/>
          <p:nvPr/>
        </p:nvSpPr>
        <p:spPr>
          <a:xfrm>
            <a:off x="10042852" y="6276342"/>
            <a:ext cx="1729961" cy="369332"/>
          </a:xfrm>
          <a:prstGeom prst="rect">
            <a:avLst/>
          </a:prstGeom>
          <a:noFill/>
        </p:spPr>
        <p:txBody>
          <a:bodyPr wrap="none" rtlCol="0">
            <a:spAutoFit/>
          </a:bodyPr>
          <a:lstStyle/>
          <a:p>
            <a:r>
              <a:rPr lang="en-IE" dirty="0"/>
              <a:t>Kirk (2016) p2</a:t>
            </a:r>
            <a:r>
              <a:rPr lang="ga-IE" dirty="0"/>
              <a:t>35</a:t>
            </a:r>
            <a:endParaRPr lang="en-IE" dirty="0"/>
          </a:p>
        </p:txBody>
      </p:sp>
    </p:spTree>
    <p:extLst>
      <p:ext uri="{BB962C8B-B14F-4D97-AF65-F5344CB8AC3E}">
        <p14:creationId xmlns:p14="http://schemas.microsoft.com/office/powerpoint/2010/main" val="3978316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Tableau Public</a:t>
            </a:r>
          </a:p>
        </p:txBody>
      </p:sp>
      <p:pic>
        <p:nvPicPr>
          <p:cNvPr id="4" name="Picture 3"/>
          <p:cNvPicPr>
            <a:picLocks noChangeAspect="1"/>
          </p:cNvPicPr>
          <p:nvPr/>
        </p:nvPicPr>
        <p:blipFill>
          <a:blip r:embed="rId3"/>
          <a:stretch>
            <a:fillRect/>
          </a:stretch>
        </p:blipFill>
        <p:spPr>
          <a:xfrm>
            <a:off x="1585231" y="1333919"/>
            <a:ext cx="8159607" cy="5652197"/>
          </a:xfrm>
          <a:prstGeom prst="rect">
            <a:avLst/>
          </a:prstGeom>
        </p:spPr>
      </p:pic>
    </p:spTree>
    <p:extLst>
      <p:ext uri="{BB962C8B-B14F-4D97-AF65-F5344CB8AC3E}">
        <p14:creationId xmlns:p14="http://schemas.microsoft.com/office/powerpoint/2010/main" val="1873809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Focusing – Nobel Laureates Example</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GB" altLang="en-US" dirty="0"/>
              <a:t>x</a:t>
            </a:r>
            <a:endParaRPr lang="en-US"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02" y="1428108"/>
            <a:ext cx="7294651" cy="5024063"/>
          </a:xfrm>
          <a:prstGeom prst="rect">
            <a:avLst/>
          </a:prstGeom>
        </p:spPr>
      </p:pic>
      <p:sp>
        <p:nvSpPr>
          <p:cNvPr id="6" name="TextBox 5"/>
          <p:cNvSpPr txBox="1"/>
          <p:nvPr/>
        </p:nvSpPr>
        <p:spPr>
          <a:xfrm>
            <a:off x="595902" y="6423156"/>
            <a:ext cx="5496826" cy="369332"/>
          </a:xfrm>
          <a:prstGeom prst="rect">
            <a:avLst/>
          </a:prstGeom>
          <a:noFill/>
        </p:spPr>
        <p:txBody>
          <a:bodyPr wrap="none" rtlCol="0">
            <a:spAutoFit/>
          </a:bodyPr>
          <a:lstStyle/>
          <a:p>
            <a:r>
              <a:rPr lang="ga-IE" dirty="0"/>
              <a:t>Source: </a:t>
            </a:r>
            <a:r>
              <a:rPr lang="ga-IE" dirty="0">
                <a:hlinkClick r:id="rId5"/>
              </a:rPr>
              <a:t>http://graphics.thomsonreuters.com/15/nobels/</a:t>
            </a:r>
            <a:r>
              <a:rPr lang="ga-IE" dirty="0"/>
              <a:t> </a:t>
            </a:r>
            <a:endParaRPr lang="en-US" dirty="0"/>
          </a:p>
        </p:txBody>
      </p:sp>
    </p:spTree>
    <p:extLst>
      <p:ext uri="{BB962C8B-B14F-4D97-AF65-F5344CB8AC3E}">
        <p14:creationId xmlns:p14="http://schemas.microsoft.com/office/powerpoint/2010/main" val="1824062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Geography of a Recession</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GB" altLang="en-US" dirty="0"/>
              <a:t>x</a:t>
            </a:r>
            <a:endParaRPr lang="en-US"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895" y="1428108"/>
            <a:ext cx="9021434" cy="5147353"/>
          </a:xfrm>
          <a:prstGeom prst="rect">
            <a:avLst/>
          </a:prstGeom>
        </p:spPr>
      </p:pic>
      <p:sp>
        <p:nvSpPr>
          <p:cNvPr id="6" name="TextBox 5"/>
          <p:cNvSpPr txBox="1"/>
          <p:nvPr/>
        </p:nvSpPr>
        <p:spPr>
          <a:xfrm>
            <a:off x="440593" y="6522809"/>
            <a:ext cx="9370835" cy="369332"/>
          </a:xfrm>
          <a:prstGeom prst="rect">
            <a:avLst/>
          </a:prstGeom>
          <a:noFill/>
        </p:spPr>
        <p:txBody>
          <a:bodyPr wrap="none" rtlCol="0">
            <a:spAutoFit/>
          </a:bodyPr>
          <a:lstStyle/>
          <a:p>
            <a:r>
              <a:rPr lang="ga-IE" dirty="0"/>
              <a:t>Source: </a:t>
            </a:r>
            <a:r>
              <a:rPr lang="ga-IE" dirty="0">
                <a:hlinkClick r:id="rId5"/>
              </a:rPr>
              <a:t>http://www.nytimes.com/interactive/2009/03/03/us/20090303_LEONHARDT.html?_r=1&amp;</a:t>
            </a:r>
            <a:r>
              <a:rPr lang="ga-IE" dirty="0"/>
              <a:t> </a:t>
            </a:r>
            <a:endParaRPr lang="en-US" dirty="0"/>
          </a:p>
        </p:txBody>
      </p:sp>
    </p:spTree>
    <p:extLst>
      <p:ext uri="{BB962C8B-B14F-4D97-AF65-F5344CB8AC3E}">
        <p14:creationId xmlns:p14="http://schemas.microsoft.com/office/powerpoint/2010/main" val="2395527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2" name="Title 1"/>
          <p:cNvSpPr>
            <a:spLocks noGrp="1"/>
          </p:cNvSpPr>
          <p:nvPr>
            <p:ph type="title"/>
          </p:nvPr>
        </p:nvSpPr>
        <p:spPr/>
        <p:txBody>
          <a:bodyPr/>
          <a:lstStyle/>
          <a:p>
            <a:r>
              <a:rPr lang="ga-IE" dirty="0"/>
              <a:t>How Big Will UK Population be in 25 Years’ Time</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GB" altLang="en-US" dirty="0"/>
              <a:t>x</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75749"/>
            <a:ext cx="7059010" cy="4681213"/>
          </a:xfrm>
          <a:prstGeom prst="rect">
            <a:avLst/>
          </a:prstGeom>
        </p:spPr>
      </p:pic>
      <p:sp>
        <p:nvSpPr>
          <p:cNvPr id="7" name="TextBox 6"/>
          <p:cNvSpPr txBox="1"/>
          <p:nvPr/>
        </p:nvSpPr>
        <p:spPr>
          <a:xfrm>
            <a:off x="937098" y="6369978"/>
            <a:ext cx="8186087" cy="369332"/>
          </a:xfrm>
          <a:prstGeom prst="rect">
            <a:avLst/>
          </a:prstGeom>
          <a:noFill/>
        </p:spPr>
        <p:txBody>
          <a:bodyPr wrap="none" rtlCol="0">
            <a:spAutoFit/>
          </a:bodyPr>
          <a:lstStyle/>
          <a:p>
            <a:r>
              <a:rPr lang="ga-IE" dirty="0"/>
              <a:t>Source: </a:t>
            </a:r>
            <a:r>
              <a:rPr lang="ga-IE" dirty="0">
                <a:hlinkClick r:id="rId5"/>
              </a:rPr>
              <a:t>http://visual.ons.gov.uk/how-big-will-the-uk-population-be-in-25-years-time/</a:t>
            </a:r>
            <a:r>
              <a:rPr lang="ga-IE" dirty="0"/>
              <a:t> </a:t>
            </a:r>
            <a:endParaRPr lang="en-US" dirty="0"/>
          </a:p>
        </p:txBody>
      </p:sp>
    </p:spTree>
    <p:extLst>
      <p:ext uri="{BB962C8B-B14F-4D97-AF65-F5344CB8AC3E}">
        <p14:creationId xmlns:p14="http://schemas.microsoft.com/office/powerpoint/2010/main" val="32047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2" name="Title 1"/>
          <p:cNvSpPr>
            <a:spLocks noGrp="1"/>
          </p:cNvSpPr>
          <p:nvPr>
            <p:ph type="title"/>
          </p:nvPr>
        </p:nvSpPr>
        <p:spPr/>
        <p:txBody>
          <a:bodyPr/>
          <a:lstStyle/>
          <a:p>
            <a:r>
              <a:rPr lang="ga-IE" dirty="0"/>
              <a:t>Worker’s Compensation Benefits by US State</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GB" altLang="en-US" dirty="0"/>
              <a:t>x</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098" y="1787525"/>
            <a:ext cx="9192908" cy="2438740"/>
          </a:xfrm>
          <a:prstGeom prst="rect">
            <a:avLst/>
          </a:prstGeom>
        </p:spPr>
      </p:pic>
      <p:sp>
        <p:nvSpPr>
          <p:cNvPr id="6" name="TextBox 5"/>
          <p:cNvSpPr txBox="1"/>
          <p:nvPr/>
        </p:nvSpPr>
        <p:spPr>
          <a:xfrm>
            <a:off x="1222625" y="5075434"/>
            <a:ext cx="9215793" cy="369332"/>
          </a:xfrm>
          <a:prstGeom prst="rect">
            <a:avLst/>
          </a:prstGeom>
          <a:noFill/>
        </p:spPr>
        <p:txBody>
          <a:bodyPr wrap="none" rtlCol="0">
            <a:spAutoFit/>
          </a:bodyPr>
          <a:lstStyle/>
          <a:p>
            <a:r>
              <a:rPr lang="ga-IE" dirty="0"/>
              <a:t>Source: </a:t>
            </a:r>
            <a:r>
              <a:rPr lang="ga-IE" dirty="0">
                <a:hlinkClick r:id="rId5"/>
              </a:rPr>
              <a:t>http://projects.propublica.org/graphics/workers-comp-reform-by-state?state=New_York</a:t>
            </a:r>
            <a:r>
              <a:rPr lang="ga-IE" dirty="0"/>
              <a:t> </a:t>
            </a:r>
            <a:endParaRPr lang="en-US" dirty="0"/>
          </a:p>
        </p:txBody>
      </p:sp>
    </p:spTree>
    <p:extLst>
      <p:ext uri="{BB962C8B-B14F-4D97-AF65-F5344CB8AC3E}">
        <p14:creationId xmlns:p14="http://schemas.microsoft.com/office/powerpoint/2010/main" val="1345335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ECB Bank Test Results (a fragment)</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GB" altLang="en-US" dirty="0"/>
              <a:t>x</a:t>
            </a:r>
            <a:endParaRPr lang="en-US"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458930"/>
            <a:ext cx="9307224" cy="4826192"/>
          </a:xfrm>
          <a:prstGeom prst="rect">
            <a:avLst/>
          </a:prstGeom>
        </p:spPr>
      </p:pic>
      <p:sp>
        <p:nvSpPr>
          <p:cNvPr id="7" name="TextBox 6"/>
          <p:cNvSpPr txBox="1"/>
          <p:nvPr/>
        </p:nvSpPr>
        <p:spPr>
          <a:xfrm>
            <a:off x="937098" y="6381959"/>
            <a:ext cx="6646371" cy="369332"/>
          </a:xfrm>
          <a:prstGeom prst="rect">
            <a:avLst/>
          </a:prstGeom>
          <a:noFill/>
        </p:spPr>
        <p:txBody>
          <a:bodyPr wrap="none" rtlCol="0">
            <a:spAutoFit/>
          </a:bodyPr>
          <a:lstStyle/>
          <a:p>
            <a:r>
              <a:rPr lang="ga-IE" dirty="0"/>
              <a:t>Source: </a:t>
            </a:r>
            <a:r>
              <a:rPr lang="ga-IE" dirty="0">
                <a:hlinkClick r:id="rId5"/>
              </a:rPr>
              <a:t>http://graphics.thomsonreuters.com/14/ecbtests/index.html</a:t>
            </a:r>
            <a:r>
              <a:rPr lang="ga-IE" dirty="0"/>
              <a:t> </a:t>
            </a:r>
            <a:endParaRPr lang="en-US" dirty="0"/>
          </a:p>
        </p:txBody>
      </p:sp>
    </p:spTree>
    <p:extLst>
      <p:ext uri="{BB962C8B-B14F-4D97-AF65-F5344CB8AC3E}">
        <p14:creationId xmlns:p14="http://schemas.microsoft.com/office/powerpoint/2010/main" val="453983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2" name="Title 1"/>
          <p:cNvSpPr>
            <a:spLocks noGrp="1"/>
          </p:cNvSpPr>
          <p:nvPr>
            <p:ph type="title"/>
          </p:nvPr>
        </p:nvSpPr>
        <p:spPr/>
        <p:txBody>
          <a:bodyPr/>
          <a:lstStyle/>
          <a:p>
            <a:r>
              <a:rPr lang="ga-IE" dirty="0"/>
              <a:t>Annotating</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ga-IE" altLang="en-US" dirty="0"/>
              <a:t>Enables viewers to interact with the visualisation to view more details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019" y="2682713"/>
            <a:ext cx="9183382" cy="2581635"/>
          </a:xfrm>
          <a:prstGeom prst="rect">
            <a:avLst/>
          </a:prstGeom>
        </p:spPr>
      </p:pic>
      <p:sp>
        <p:nvSpPr>
          <p:cNvPr id="6" name="TextBox 5"/>
          <p:cNvSpPr txBox="1"/>
          <p:nvPr/>
        </p:nvSpPr>
        <p:spPr>
          <a:xfrm>
            <a:off x="10042852" y="6276342"/>
            <a:ext cx="1729961" cy="369332"/>
          </a:xfrm>
          <a:prstGeom prst="rect">
            <a:avLst/>
          </a:prstGeom>
          <a:noFill/>
        </p:spPr>
        <p:txBody>
          <a:bodyPr wrap="none" rtlCol="0">
            <a:spAutoFit/>
          </a:bodyPr>
          <a:lstStyle/>
          <a:p>
            <a:r>
              <a:rPr lang="en-IE" dirty="0"/>
              <a:t>Kirk (2016) p2</a:t>
            </a:r>
            <a:r>
              <a:rPr lang="ga-IE" dirty="0"/>
              <a:t>36</a:t>
            </a:r>
            <a:endParaRPr lang="en-IE" dirty="0"/>
          </a:p>
        </p:txBody>
      </p:sp>
    </p:spTree>
    <p:extLst>
      <p:ext uri="{BB962C8B-B14F-4D97-AF65-F5344CB8AC3E}">
        <p14:creationId xmlns:p14="http://schemas.microsoft.com/office/powerpoint/2010/main" val="293086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through the </a:t>
            </a:r>
            <a:r>
              <a:rPr lang="ga-IE" dirty="0"/>
              <a:t>P</a:t>
            </a:r>
            <a:r>
              <a:rPr lang="en-US" dirty="0"/>
              <a:t>resident</a:t>
            </a:r>
            <a:r>
              <a:rPr lang="ga-IE" dirty="0"/>
              <a:t>’</a:t>
            </a:r>
            <a:r>
              <a:rPr lang="en-US" dirty="0"/>
              <a:t>s </a:t>
            </a:r>
            <a:r>
              <a:rPr lang="ga-IE" dirty="0"/>
              <a:t>W</a:t>
            </a:r>
            <a:r>
              <a:rPr lang="en-US" dirty="0" err="1"/>
              <a:t>ords</a:t>
            </a:r>
            <a:endParaRPr lang="en-US" dirty="0"/>
          </a:p>
        </p:txBody>
      </p:sp>
      <p:sp>
        <p:nvSpPr>
          <p:cNvPr id="3" name="Content Placeholder 2"/>
          <p:cNvSpPr>
            <a:spLocks noGrp="1"/>
          </p:cNvSpPr>
          <p:nvPr>
            <p:ph idx="1"/>
          </p:nvPr>
        </p:nvSpPr>
        <p:spPr>
          <a:xfrm>
            <a:off x="937098" y="1787525"/>
            <a:ext cx="10416702" cy="4919950"/>
          </a:xfrm>
        </p:spPr>
        <p:txBody>
          <a:bodyPr>
            <a:normAutofit/>
          </a:bodyPr>
          <a:lstStyle/>
          <a:p>
            <a:r>
              <a:rPr lang="en-GB" altLang="en-US" dirty="0"/>
              <a:t>x</a:t>
            </a:r>
            <a:endParaRPr lang="en-US"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6" name="TextBox 5"/>
          <p:cNvSpPr txBox="1"/>
          <p:nvPr/>
        </p:nvSpPr>
        <p:spPr>
          <a:xfrm>
            <a:off x="4404380" y="6560686"/>
            <a:ext cx="7834709" cy="369332"/>
          </a:xfrm>
          <a:prstGeom prst="rect">
            <a:avLst/>
          </a:prstGeom>
          <a:noFill/>
        </p:spPr>
        <p:txBody>
          <a:bodyPr wrap="none" rtlCol="0">
            <a:spAutoFit/>
          </a:bodyPr>
          <a:lstStyle/>
          <a:p>
            <a:r>
              <a:rPr lang="ga-IE" dirty="0"/>
              <a:t>Source: </a:t>
            </a:r>
            <a:r>
              <a:rPr lang="ga-IE" dirty="0">
                <a:hlinkClick r:id="rId4"/>
              </a:rPr>
              <a:t>https://www.washingtonpost.com/graphics/politics/2016-sotu/language/</a:t>
            </a:r>
            <a:r>
              <a:rPr lang="ga-IE" dirty="0"/>
              <a:t> </a:t>
            </a:r>
            <a:endParaRPr lang="en-US"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253" y="1261701"/>
            <a:ext cx="10058400" cy="5076442"/>
          </a:xfrm>
          <a:prstGeom prst="rect">
            <a:avLst/>
          </a:prstGeom>
        </p:spPr>
      </p:pic>
    </p:spTree>
    <p:extLst>
      <p:ext uri="{BB962C8B-B14F-4D97-AF65-F5344CB8AC3E}">
        <p14:creationId xmlns:p14="http://schemas.microsoft.com/office/powerpoint/2010/main" val="798772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2" name="Title 1"/>
          <p:cNvSpPr>
            <a:spLocks noGrp="1"/>
          </p:cNvSpPr>
          <p:nvPr>
            <p:ph type="title"/>
          </p:nvPr>
        </p:nvSpPr>
        <p:spPr/>
        <p:txBody>
          <a:bodyPr/>
          <a:lstStyle/>
          <a:p>
            <a:r>
              <a:rPr lang="ga-IE" dirty="0"/>
              <a:t>Orientating</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ga-IE" altLang="en-US" dirty="0"/>
              <a:t>Orientation elements to make a better sense of the position within a visualisation </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8151" y="2759393"/>
            <a:ext cx="8935697" cy="2572109"/>
          </a:xfrm>
          <a:prstGeom prst="rect">
            <a:avLst/>
          </a:prstGeom>
        </p:spPr>
      </p:pic>
      <p:sp>
        <p:nvSpPr>
          <p:cNvPr id="6" name="TextBox 5"/>
          <p:cNvSpPr txBox="1"/>
          <p:nvPr/>
        </p:nvSpPr>
        <p:spPr>
          <a:xfrm>
            <a:off x="10042852" y="6276342"/>
            <a:ext cx="1729961" cy="369332"/>
          </a:xfrm>
          <a:prstGeom prst="rect">
            <a:avLst/>
          </a:prstGeom>
          <a:noFill/>
        </p:spPr>
        <p:txBody>
          <a:bodyPr wrap="none" rtlCol="0">
            <a:spAutoFit/>
          </a:bodyPr>
          <a:lstStyle/>
          <a:p>
            <a:r>
              <a:rPr lang="en-IE" dirty="0"/>
              <a:t>Kirk (2016) p2</a:t>
            </a:r>
            <a:r>
              <a:rPr lang="ga-IE" dirty="0"/>
              <a:t>37</a:t>
            </a:r>
            <a:endParaRPr lang="en-IE" dirty="0"/>
          </a:p>
        </p:txBody>
      </p:sp>
    </p:spTree>
    <p:extLst>
      <p:ext uri="{BB962C8B-B14F-4D97-AF65-F5344CB8AC3E}">
        <p14:creationId xmlns:p14="http://schemas.microsoft.com/office/powerpoint/2010/main" val="371447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How Americans Die?</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GB" altLang="en-US" dirty="0"/>
              <a:t>x</a:t>
            </a:r>
            <a:endParaRPr lang="en-US"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18389"/>
            <a:ext cx="10058400" cy="4646105"/>
          </a:xfrm>
          <a:prstGeom prst="rect">
            <a:avLst/>
          </a:prstGeom>
        </p:spPr>
      </p:pic>
      <p:sp>
        <p:nvSpPr>
          <p:cNvPr id="6" name="TextBox 5"/>
          <p:cNvSpPr txBox="1"/>
          <p:nvPr/>
        </p:nvSpPr>
        <p:spPr>
          <a:xfrm>
            <a:off x="838200" y="6513816"/>
            <a:ext cx="7523470" cy="369332"/>
          </a:xfrm>
          <a:prstGeom prst="rect">
            <a:avLst/>
          </a:prstGeom>
          <a:noFill/>
        </p:spPr>
        <p:txBody>
          <a:bodyPr wrap="none" rtlCol="0">
            <a:spAutoFit/>
          </a:bodyPr>
          <a:lstStyle/>
          <a:p>
            <a:r>
              <a:rPr lang="ga-IE" dirty="0"/>
              <a:t>Source: </a:t>
            </a:r>
            <a:r>
              <a:rPr lang="ga-IE" dirty="0">
                <a:hlinkClick r:id="rId5"/>
              </a:rPr>
              <a:t>https://www.bloomberg.com/graphics/dataview/how-americans-die/</a:t>
            </a:r>
            <a:r>
              <a:rPr lang="ga-IE" dirty="0"/>
              <a:t> </a:t>
            </a:r>
            <a:endParaRPr lang="en-US" dirty="0"/>
          </a:p>
        </p:txBody>
      </p:sp>
    </p:spTree>
    <p:extLst>
      <p:ext uri="{BB962C8B-B14F-4D97-AF65-F5344CB8AC3E}">
        <p14:creationId xmlns:p14="http://schemas.microsoft.com/office/powerpoint/2010/main" val="1078066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Twitter NYC: A Multilingual Social City</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GB" altLang="en-US" dirty="0"/>
              <a:t>x</a:t>
            </a:r>
            <a:endParaRPr lang="en-US"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00" y="1341185"/>
            <a:ext cx="5932030" cy="466811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0930" y="1341185"/>
            <a:ext cx="5932031" cy="4649497"/>
          </a:xfrm>
          <a:prstGeom prst="rect">
            <a:avLst/>
          </a:prstGeom>
        </p:spPr>
      </p:pic>
      <p:sp>
        <p:nvSpPr>
          <p:cNvPr id="7" name="TextBox 6"/>
          <p:cNvSpPr txBox="1"/>
          <p:nvPr/>
        </p:nvSpPr>
        <p:spPr>
          <a:xfrm>
            <a:off x="327937" y="6173719"/>
            <a:ext cx="2808846" cy="369332"/>
          </a:xfrm>
          <a:prstGeom prst="rect">
            <a:avLst/>
          </a:prstGeom>
          <a:noFill/>
        </p:spPr>
        <p:txBody>
          <a:bodyPr wrap="none" rtlCol="0">
            <a:spAutoFit/>
          </a:bodyPr>
          <a:lstStyle/>
          <a:p>
            <a:r>
              <a:rPr lang="ga-IE" dirty="0"/>
              <a:t>Source: </a:t>
            </a:r>
            <a:r>
              <a:rPr lang="ga-IE" dirty="0">
                <a:hlinkClick r:id="rId6"/>
              </a:rPr>
              <a:t>http://ny.spatial.ly/</a:t>
            </a:r>
            <a:r>
              <a:rPr lang="ga-IE" dirty="0"/>
              <a:t> </a:t>
            </a:r>
            <a:endParaRPr lang="en-US" dirty="0"/>
          </a:p>
        </p:txBody>
      </p:sp>
    </p:spTree>
    <p:extLst>
      <p:ext uri="{BB962C8B-B14F-4D97-AF65-F5344CB8AC3E}">
        <p14:creationId xmlns:p14="http://schemas.microsoft.com/office/powerpoint/2010/main" val="1136549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t>The New York Times</a:t>
            </a:r>
            <a:r>
              <a:rPr lang="en-US" b="1" dirty="0"/>
              <a:t>' Most Popular </a:t>
            </a:r>
            <a:br>
              <a:rPr lang="en-US" b="1" dirty="0"/>
            </a:br>
            <a:r>
              <a:rPr lang="en-US" b="1" dirty="0"/>
              <a:t>Story of 2013 Was Not an Article</a:t>
            </a:r>
            <a:endParaRPr lang="en-IE" dirty="0"/>
          </a:p>
        </p:txBody>
      </p:sp>
      <p:sp>
        <p:nvSpPr>
          <p:cNvPr id="3" name="Content Placeholder 2"/>
          <p:cNvSpPr>
            <a:spLocks noGrp="1"/>
          </p:cNvSpPr>
          <p:nvPr>
            <p:ph idx="1"/>
          </p:nvPr>
        </p:nvSpPr>
        <p:spPr>
          <a:xfrm>
            <a:off x="5196756" y="2149065"/>
            <a:ext cx="5273626" cy="3528254"/>
          </a:xfrm>
        </p:spPr>
        <p:txBody>
          <a:bodyPr>
            <a:normAutofit fontScale="92500" lnSpcReduction="10000"/>
          </a:bodyPr>
          <a:lstStyle/>
          <a:p>
            <a:r>
              <a:rPr lang="en-GB" dirty="0"/>
              <a:t>#1</a:t>
            </a:r>
          </a:p>
          <a:p>
            <a:pPr lvl="1"/>
            <a:r>
              <a:rPr lang="en-US" dirty="0">
                <a:hlinkClick r:id="rId3"/>
              </a:rPr>
              <a:t>How </a:t>
            </a:r>
            <a:r>
              <a:rPr lang="en-US" dirty="0" err="1">
                <a:hlinkClick r:id="rId3"/>
              </a:rPr>
              <a:t>Y’all</a:t>
            </a:r>
            <a:r>
              <a:rPr lang="en-US" dirty="0">
                <a:hlinkClick r:id="rId3"/>
              </a:rPr>
              <a:t>, </a:t>
            </a:r>
            <a:r>
              <a:rPr lang="en-US" dirty="0" err="1">
                <a:hlinkClick r:id="rId3"/>
              </a:rPr>
              <a:t>Youse</a:t>
            </a:r>
            <a:r>
              <a:rPr lang="en-US" dirty="0">
                <a:hlinkClick r:id="rId3"/>
              </a:rPr>
              <a:t>, and You Guys Talk</a:t>
            </a:r>
            <a:endParaRPr lang="en-US" dirty="0"/>
          </a:p>
          <a:p>
            <a:pPr lvl="1"/>
            <a:r>
              <a:rPr lang="en-US" dirty="0"/>
              <a:t>A news app, a piece of software about the news made by in-house developers, generated more clicks than any article</a:t>
            </a:r>
          </a:p>
          <a:p>
            <a:pPr lvl="1"/>
            <a:r>
              <a:rPr lang="en-US" dirty="0"/>
              <a:t>It took a news app only 11 days to “beat” every other story the </a:t>
            </a:r>
            <a:r>
              <a:rPr lang="en-US" i="1" dirty="0"/>
              <a:t>Times</a:t>
            </a:r>
            <a:r>
              <a:rPr lang="en-US" dirty="0"/>
              <a:t> published in 2013</a:t>
            </a:r>
          </a:p>
          <a:p>
            <a:pPr lvl="1"/>
            <a:endParaRPr lang="en-US" dirty="0"/>
          </a:p>
          <a:p>
            <a:pPr marL="457200" lvl="1" indent="0">
              <a:buNone/>
            </a:pPr>
            <a:r>
              <a:rPr lang="en-US" dirty="0"/>
              <a:t>Source: </a:t>
            </a:r>
            <a:r>
              <a:rPr lang="en-US" dirty="0">
                <a:hlinkClick r:id="rId4"/>
              </a:rPr>
              <a:t>The Atlantic</a:t>
            </a:r>
            <a:r>
              <a:rPr lang="en-US" dirty="0"/>
              <a:t>.</a:t>
            </a:r>
          </a:p>
        </p:txBody>
      </p:sp>
      <p:pic>
        <p:nvPicPr>
          <p:cNvPr id="5" name="Picture 4"/>
          <p:cNvPicPr>
            <a:picLocks noChangeAspect="1"/>
          </p:cNvPicPr>
          <p:nvPr/>
        </p:nvPicPr>
        <p:blipFill>
          <a:blip r:embed="rId5"/>
          <a:stretch>
            <a:fillRect/>
          </a:stretch>
        </p:blipFill>
        <p:spPr>
          <a:xfrm>
            <a:off x="9623668" y="371475"/>
            <a:ext cx="2568331" cy="1926248"/>
          </a:xfrm>
          <a:prstGeom prst="rect">
            <a:avLst/>
          </a:prstGeom>
        </p:spPr>
      </p:pic>
      <p:pic>
        <p:nvPicPr>
          <p:cNvPr id="4" name="Picture 3"/>
          <p:cNvPicPr>
            <a:picLocks noChangeAspect="1"/>
          </p:cNvPicPr>
          <p:nvPr/>
        </p:nvPicPr>
        <p:blipFill>
          <a:blip r:embed="rId6"/>
          <a:stretch>
            <a:fillRect/>
          </a:stretch>
        </p:blipFill>
        <p:spPr>
          <a:xfrm>
            <a:off x="0" y="1577590"/>
            <a:ext cx="5094514" cy="5630778"/>
          </a:xfrm>
          <a:prstGeom prst="rect">
            <a:avLst/>
          </a:prstGeom>
        </p:spPr>
      </p:pic>
    </p:spTree>
    <p:extLst>
      <p:ext uri="{BB962C8B-B14F-4D97-AF65-F5344CB8AC3E}">
        <p14:creationId xmlns:p14="http://schemas.microsoft.com/office/powerpoint/2010/main" val="2358585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2" name="Title 1"/>
          <p:cNvSpPr>
            <a:spLocks noGrp="1"/>
          </p:cNvSpPr>
          <p:nvPr>
            <p:ph type="title"/>
          </p:nvPr>
        </p:nvSpPr>
        <p:spPr/>
        <p:txBody>
          <a:bodyPr/>
          <a:lstStyle/>
          <a:p>
            <a:r>
              <a:rPr lang="ga-IE" dirty="0"/>
              <a:t>Killing the Colorado: Explore the Robot River</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GB" altLang="en-US" dirty="0"/>
              <a:t>x</a:t>
            </a:r>
            <a:endParaRPr lang="en-US" dirty="0"/>
          </a:p>
        </p:txBody>
      </p:sp>
      <p:sp>
        <p:nvSpPr>
          <p:cNvPr id="7" name="TextBox 6"/>
          <p:cNvSpPr txBox="1"/>
          <p:nvPr/>
        </p:nvSpPr>
        <p:spPr>
          <a:xfrm>
            <a:off x="327937" y="6173719"/>
            <a:ext cx="9595704" cy="369332"/>
          </a:xfrm>
          <a:prstGeom prst="rect">
            <a:avLst/>
          </a:prstGeom>
          <a:noFill/>
        </p:spPr>
        <p:txBody>
          <a:bodyPr wrap="none" rtlCol="0">
            <a:spAutoFit/>
          </a:bodyPr>
          <a:lstStyle/>
          <a:p>
            <a:r>
              <a:rPr lang="ga-IE" dirty="0"/>
              <a:t>Source: </a:t>
            </a:r>
            <a:r>
              <a:rPr lang="ga-IE" dirty="0">
                <a:hlinkClick r:id="rId4"/>
              </a:rPr>
              <a:t>https://projects.propublica.org/killing-the-colorado/explore-the-river#big-thompson-project</a:t>
            </a:r>
            <a:r>
              <a:rPr lang="ga-IE" dirty="0"/>
              <a:t> </a:t>
            </a: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098" y="1245410"/>
            <a:ext cx="10058400" cy="4928309"/>
          </a:xfrm>
          <a:prstGeom prst="rect">
            <a:avLst/>
          </a:prstGeom>
        </p:spPr>
      </p:pic>
    </p:spTree>
    <p:extLst>
      <p:ext uri="{BB962C8B-B14F-4D97-AF65-F5344CB8AC3E}">
        <p14:creationId xmlns:p14="http://schemas.microsoft.com/office/powerpoint/2010/main" val="6688130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ga-IE" dirty="0"/>
              <a:t>Exercise: </a:t>
            </a:r>
            <a:r>
              <a:rPr lang="en-US" dirty="0"/>
              <a:t>LinkedIn Network Visualization </a:t>
            </a:r>
            <a:br>
              <a:rPr lang="ga-IE" dirty="0"/>
            </a:br>
            <a:r>
              <a:rPr lang="en-US" dirty="0"/>
              <a:t>and Analysis</a:t>
            </a:r>
            <a:endParaRPr lang="en-IE" dirty="0"/>
          </a:p>
        </p:txBody>
      </p:sp>
      <p:sp>
        <p:nvSpPr>
          <p:cNvPr id="3" name="Content Placeholder 2"/>
          <p:cNvSpPr>
            <a:spLocks noGrp="1"/>
          </p:cNvSpPr>
          <p:nvPr>
            <p:ph idx="1"/>
          </p:nvPr>
        </p:nvSpPr>
        <p:spPr>
          <a:xfrm>
            <a:off x="937098" y="1787525"/>
            <a:ext cx="4374641" cy="4919950"/>
          </a:xfrm>
        </p:spPr>
        <p:txBody>
          <a:bodyPr>
            <a:normAutofit/>
          </a:bodyPr>
          <a:lstStyle/>
          <a:p>
            <a:r>
              <a:rPr lang="ga-IE" dirty="0"/>
              <a:t>Visualize and analyze  your LinkedIn network</a:t>
            </a:r>
          </a:p>
          <a:p>
            <a:r>
              <a:rPr lang="ga-IE" dirty="0"/>
              <a:t>Go to </a:t>
            </a:r>
            <a:r>
              <a:rPr lang="en-IE" dirty="0">
                <a:hlinkClick r:id="rId3"/>
              </a:rPr>
              <a:t>http://socilab.com/#home</a:t>
            </a:r>
            <a:endParaRPr lang="ga-IE" dirty="0"/>
          </a:p>
          <a:p>
            <a:pPr lvl="1"/>
            <a:r>
              <a:rPr lang="ga-IE" dirty="0"/>
              <a:t>Sign in with your LinkedIn account</a:t>
            </a:r>
          </a:p>
          <a:p>
            <a:r>
              <a:rPr lang="ga-IE" dirty="0"/>
              <a:t>Once you explored your network visualization, check the corresponding metrics</a:t>
            </a:r>
          </a:p>
          <a:p>
            <a:endParaRPr lang="ga-IE" dirty="0"/>
          </a:p>
          <a:p>
            <a:endParaRPr lang="en-IE" dirty="0"/>
          </a:p>
          <a:p>
            <a:pPr marL="0" indent="0">
              <a:buNone/>
            </a:pP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7746" y="965771"/>
            <a:ext cx="6574245" cy="5741704"/>
          </a:xfrm>
          <a:prstGeom prst="rect">
            <a:avLst/>
          </a:prstGeom>
        </p:spPr>
      </p:pic>
      <p:pic>
        <p:nvPicPr>
          <p:cNvPr id="5" name="Picture 4"/>
          <p:cNvPicPr>
            <a:picLocks noChangeAspect="1"/>
          </p:cNvPicPr>
          <p:nvPr/>
        </p:nvPicPr>
        <p:blipFill>
          <a:blip r:embed="rId5"/>
          <a:stretch>
            <a:fillRect/>
          </a:stretch>
        </p:blipFill>
        <p:spPr>
          <a:xfrm>
            <a:off x="9870247" y="365125"/>
            <a:ext cx="2568331" cy="1926248"/>
          </a:xfrm>
          <a:prstGeom prst="rect">
            <a:avLst/>
          </a:prstGeom>
        </p:spPr>
      </p:pic>
    </p:spTree>
    <p:extLst>
      <p:ext uri="{BB962C8B-B14F-4D97-AF65-F5344CB8AC3E}">
        <p14:creationId xmlns:p14="http://schemas.microsoft.com/office/powerpoint/2010/main" val="17107860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Influencing Factors and Considerations</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ga-IE" dirty="0"/>
              <a:t>Formulating your brief</a:t>
            </a:r>
          </a:p>
          <a:p>
            <a:pPr lvl="1"/>
            <a:r>
              <a:rPr lang="ga-IE" dirty="0"/>
              <a:t>Timescale</a:t>
            </a:r>
          </a:p>
          <a:p>
            <a:pPr lvl="1"/>
            <a:r>
              <a:rPr lang="ga-IE" dirty="0"/>
              <a:t>Setting</a:t>
            </a:r>
          </a:p>
          <a:p>
            <a:pPr lvl="1"/>
            <a:r>
              <a:rPr lang="ga-IE" dirty="0"/>
              <a:t>Format</a:t>
            </a:r>
          </a:p>
          <a:p>
            <a:pPr lvl="1"/>
            <a:r>
              <a:rPr lang="ga-IE" dirty="0"/>
              <a:t>Purpose map</a:t>
            </a:r>
          </a:p>
          <a:p>
            <a:r>
              <a:rPr lang="ga-IE" dirty="0"/>
              <a:t>Working with Data</a:t>
            </a:r>
          </a:p>
          <a:p>
            <a:pPr lvl="1"/>
            <a:r>
              <a:rPr lang="ga-IE" dirty="0"/>
              <a:t>Data examination</a:t>
            </a:r>
          </a:p>
          <a:p>
            <a:r>
              <a:rPr lang="ga-IE" dirty="0"/>
              <a:t>Editorial Thinking</a:t>
            </a:r>
          </a:p>
          <a:p>
            <a:pPr lvl="1"/>
            <a:r>
              <a:rPr lang="ga-IE" dirty="0"/>
              <a:t>Angle, framing, focus</a:t>
            </a:r>
          </a:p>
          <a:p>
            <a:r>
              <a:rPr lang="ga-IE" dirty="0"/>
              <a:t>Data Representation</a:t>
            </a:r>
          </a:p>
          <a:p>
            <a:pPr lvl="1"/>
            <a:r>
              <a:rPr lang="ga-IE" dirty="0"/>
              <a:t>Chart type selection</a:t>
            </a:r>
          </a:p>
          <a:p>
            <a:endParaRPr lang="en-US"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Tree>
    <p:extLst>
      <p:ext uri="{BB962C8B-B14F-4D97-AF65-F5344CB8AC3E}">
        <p14:creationId xmlns:p14="http://schemas.microsoft.com/office/powerpoint/2010/main" val="4104651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The Horse in Motion</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GB" altLang="en-US" dirty="0"/>
              <a:t>x</a:t>
            </a:r>
            <a:endParaRPr lang="en-US"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007" y="1253447"/>
            <a:ext cx="10058400" cy="5137079"/>
          </a:xfrm>
          <a:prstGeom prst="rect">
            <a:avLst/>
          </a:prstGeom>
        </p:spPr>
      </p:pic>
      <p:sp>
        <p:nvSpPr>
          <p:cNvPr id="7" name="TextBox 6"/>
          <p:cNvSpPr txBox="1"/>
          <p:nvPr/>
        </p:nvSpPr>
        <p:spPr>
          <a:xfrm>
            <a:off x="756337" y="6474527"/>
            <a:ext cx="6614439" cy="369332"/>
          </a:xfrm>
          <a:prstGeom prst="rect">
            <a:avLst/>
          </a:prstGeom>
          <a:noFill/>
        </p:spPr>
        <p:txBody>
          <a:bodyPr wrap="none" rtlCol="0">
            <a:spAutoFit/>
          </a:bodyPr>
          <a:lstStyle/>
          <a:p>
            <a:r>
              <a:rPr lang="ga-IE" dirty="0"/>
              <a:t>Source: </a:t>
            </a:r>
            <a:r>
              <a:rPr lang="ga-IE" dirty="0">
                <a:hlinkClick r:id="rId5"/>
              </a:rPr>
              <a:t>https://en.wikipedia.org/wiki/File:The_Horse_in_Motion.jpg</a:t>
            </a:r>
            <a:r>
              <a:rPr lang="ga-IE" dirty="0"/>
              <a:t> </a:t>
            </a:r>
            <a:endParaRPr lang="en-US" dirty="0"/>
          </a:p>
        </p:txBody>
      </p:sp>
    </p:spTree>
    <p:extLst>
      <p:ext uri="{BB962C8B-B14F-4D97-AF65-F5344CB8AC3E}">
        <p14:creationId xmlns:p14="http://schemas.microsoft.com/office/powerpoint/2010/main" val="2674318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2" name="Title 1"/>
          <p:cNvSpPr>
            <a:spLocks noGrp="1"/>
          </p:cNvSpPr>
          <p:nvPr>
            <p:ph type="title"/>
          </p:nvPr>
        </p:nvSpPr>
        <p:spPr/>
        <p:txBody>
          <a:bodyPr/>
          <a:lstStyle/>
          <a:p>
            <a:r>
              <a:rPr lang="ga-IE" dirty="0"/>
              <a:t>Influencing Factors and Considerations (cont.)</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ga-IE" dirty="0"/>
              <a:t>Trustworthy Design</a:t>
            </a:r>
          </a:p>
          <a:p>
            <a:pPr lvl="1"/>
            <a:r>
              <a:rPr lang="ga-IE" dirty="0"/>
              <a:t>Functional Performance</a:t>
            </a:r>
          </a:p>
          <a:p>
            <a:r>
              <a:rPr lang="ga-IE" dirty="0"/>
              <a:t>Acessible Design</a:t>
            </a:r>
          </a:p>
          <a:p>
            <a:pPr lvl="1"/>
            <a:r>
              <a:rPr lang="ga-IE" dirty="0"/>
              <a:t>Useful</a:t>
            </a:r>
          </a:p>
          <a:p>
            <a:pPr lvl="1"/>
            <a:r>
              <a:rPr lang="ga-IE" dirty="0"/>
              <a:t>Unobtrusive</a:t>
            </a:r>
          </a:p>
          <a:p>
            <a:pPr lvl="1"/>
            <a:r>
              <a:rPr lang="ga-IE" dirty="0"/>
              <a:t>Visual accessibility</a:t>
            </a:r>
          </a:p>
          <a:p>
            <a:r>
              <a:rPr lang="ga-IE" dirty="0"/>
              <a:t>Elegant Design</a:t>
            </a:r>
          </a:p>
          <a:p>
            <a:pPr lvl="1"/>
            <a:r>
              <a:rPr lang="ga-IE" dirty="0"/>
              <a:t>Feature creep</a:t>
            </a:r>
          </a:p>
          <a:p>
            <a:pPr lvl="1"/>
            <a:r>
              <a:rPr lang="ga-IE" dirty="0"/>
              <a:t>Minimise the clicks</a:t>
            </a:r>
          </a:p>
          <a:p>
            <a:pPr lvl="1"/>
            <a:r>
              <a:rPr lang="ga-IE" dirty="0"/>
              <a:t>Fun</a:t>
            </a:r>
          </a:p>
          <a:p>
            <a:endParaRPr lang="en-US" dirty="0"/>
          </a:p>
        </p:txBody>
      </p:sp>
      <p:sp>
        <p:nvSpPr>
          <p:cNvPr id="6" name="Rounded Rectangle 5"/>
          <p:cNvSpPr/>
          <p:nvPr/>
        </p:nvSpPr>
        <p:spPr>
          <a:xfrm>
            <a:off x="4806391" y="1624245"/>
            <a:ext cx="1950500" cy="134695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dirty="0"/>
              <a:t>Principle 1</a:t>
            </a:r>
          </a:p>
          <a:p>
            <a:pPr algn="ctr"/>
            <a:endParaRPr lang="en-IE" dirty="0"/>
          </a:p>
          <a:p>
            <a:pPr algn="ctr"/>
            <a:r>
              <a:rPr lang="en-IE" dirty="0"/>
              <a:t>Good data visualization is </a:t>
            </a:r>
            <a:r>
              <a:rPr lang="en-IE" b="1" dirty="0"/>
              <a:t>TRUSTWORTHY</a:t>
            </a:r>
            <a:endParaRPr lang="en-IE" dirty="0"/>
          </a:p>
        </p:txBody>
      </p:sp>
      <p:sp>
        <p:nvSpPr>
          <p:cNvPr id="8" name="Rounded Rectangle 7"/>
          <p:cNvSpPr/>
          <p:nvPr/>
        </p:nvSpPr>
        <p:spPr>
          <a:xfrm>
            <a:off x="6890995" y="2889988"/>
            <a:ext cx="2084293" cy="141051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dirty="0"/>
              <a:t>Principle 2</a:t>
            </a:r>
          </a:p>
          <a:p>
            <a:pPr algn="ctr"/>
            <a:endParaRPr lang="en-IE" dirty="0"/>
          </a:p>
          <a:p>
            <a:pPr algn="ctr"/>
            <a:r>
              <a:rPr lang="en-IE" dirty="0"/>
              <a:t>Good data visualization is </a:t>
            </a:r>
            <a:r>
              <a:rPr lang="en-IE" b="1" dirty="0"/>
              <a:t>ACCESSIBLE</a:t>
            </a:r>
            <a:endParaRPr lang="en-IE" dirty="0"/>
          </a:p>
        </p:txBody>
      </p:sp>
      <p:sp>
        <p:nvSpPr>
          <p:cNvPr id="9" name="Rounded Rectangle 8"/>
          <p:cNvSpPr/>
          <p:nvPr/>
        </p:nvSpPr>
        <p:spPr>
          <a:xfrm>
            <a:off x="9075352" y="4247500"/>
            <a:ext cx="2068106" cy="141051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dirty="0"/>
              <a:t>Principle 3</a:t>
            </a:r>
          </a:p>
          <a:p>
            <a:pPr algn="ctr"/>
            <a:endParaRPr lang="en-IE" dirty="0"/>
          </a:p>
          <a:p>
            <a:pPr algn="ctr"/>
            <a:r>
              <a:rPr lang="en-IE" dirty="0"/>
              <a:t>Good data visualization is </a:t>
            </a:r>
            <a:r>
              <a:rPr lang="en-IE" b="1" dirty="0"/>
              <a:t>ELEGANT</a:t>
            </a:r>
            <a:endParaRPr lang="en-IE" dirty="0"/>
          </a:p>
        </p:txBody>
      </p:sp>
    </p:spTree>
    <p:extLst>
      <p:ext uri="{BB962C8B-B14F-4D97-AF65-F5344CB8AC3E}">
        <p14:creationId xmlns:p14="http://schemas.microsoft.com/office/powerpoint/2010/main" val="7411549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Exercise – Higher Education Infographic</a:t>
            </a:r>
            <a:endParaRPr lang="en-IE" sz="4000" dirty="0"/>
          </a:p>
        </p:txBody>
      </p:sp>
      <p:sp>
        <p:nvSpPr>
          <p:cNvPr id="3" name="Content Placeholder 2"/>
          <p:cNvSpPr>
            <a:spLocks noGrp="1"/>
          </p:cNvSpPr>
          <p:nvPr>
            <p:ph idx="1"/>
          </p:nvPr>
        </p:nvSpPr>
        <p:spPr>
          <a:xfrm>
            <a:off x="937098" y="1787525"/>
            <a:ext cx="10416702" cy="4919950"/>
          </a:xfrm>
        </p:spPr>
        <p:txBody>
          <a:bodyPr>
            <a:normAutofit/>
          </a:bodyPr>
          <a:lstStyle/>
          <a:p>
            <a:r>
              <a:rPr lang="en-IE" dirty="0"/>
              <a:t>Prepare an infographic to illustrate information on Higher </a:t>
            </a:r>
            <a:br>
              <a:rPr lang="en-IE" dirty="0"/>
            </a:br>
            <a:r>
              <a:rPr lang="en-IE" dirty="0"/>
              <a:t>Education </a:t>
            </a:r>
            <a:r>
              <a:rPr lang="en-US" dirty="0"/>
              <a:t>Undergraduate Graduates by Level and Field of </a:t>
            </a:r>
            <a:br>
              <a:rPr lang="en-US" dirty="0"/>
            </a:br>
            <a:r>
              <a:rPr lang="en-US" dirty="0"/>
              <a:t>Study (</a:t>
            </a:r>
            <a:r>
              <a:rPr lang="en-US" dirty="0">
                <a:hlinkClick r:id="rId3"/>
              </a:rPr>
              <a:t>HEA data</a:t>
            </a:r>
            <a:r>
              <a:rPr lang="en-US" dirty="0"/>
              <a:t>) for the seven Universities in Ireland</a:t>
            </a:r>
            <a:br>
              <a:rPr lang="en-US" dirty="0"/>
            </a:br>
            <a:endParaRPr lang="en-US" dirty="0"/>
          </a:p>
          <a:p>
            <a:r>
              <a:rPr lang="en-US" dirty="0"/>
              <a:t>Select data from:  </a:t>
            </a:r>
            <a:endParaRPr lang="ga-IE" dirty="0"/>
          </a:p>
          <a:p>
            <a:pPr lvl="1"/>
            <a:r>
              <a:rPr lang="en-US" sz="2000" dirty="0">
                <a:hlinkClick r:id="rId4"/>
              </a:rPr>
              <a:t>http://www.hea.ie/sites/default/files/awards_-_all_undergraduate_by_level_and_field.xlsx</a:t>
            </a:r>
            <a:endParaRPr lang="ga-IE" sz="2000" dirty="0"/>
          </a:p>
          <a:p>
            <a:r>
              <a:rPr lang="ga-IE" dirty="0"/>
              <a:t>Use infogram: </a:t>
            </a:r>
            <a:r>
              <a:rPr lang="en-US" dirty="0">
                <a:hlinkClick r:id="rId5"/>
              </a:rPr>
              <a:t>https://infogr.am/</a:t>
            </a:r>
            <a:endParaRPr lang="ga-IE" dirty="0"/>
          </a:p>
          <a:p>
            <a:pPr lvl="1"/>
            <a:r>
              <a:rPr lang="ga-IE" dirty="0"/>
              <a:t>“</a:t>
            </a:r>
            <a:r>
              <a:rPr lang="en-US" dirty="0"/>
              <a:t>design and share interactive data visualizations</a:t>
            </a:r>
            <a:r>
              <a:rPr lang="ga-IE" dirty="0"/>
              <a:t>”</a:t>
            </a:r>
            <a:br>
              <a:rPr lang="en-US" dirty="0"/>
            </a:br>
            <a:r>
              <a:rPr lang="en-US" sz="800" dirty="0"/>
              <a:t> </a:t>
            </a:r>
            <a:br>
              <a:rPr lang="en-US" sz="1200" dirty="0"/>
            </a:br>
            <a:endParaRPr lang="en-IE" sz="1400" dirty="0"/>
          </a:p>
        </p:txBody>
      </p:sp>
      <p:pic>
        <p:nvPicPr>
          <p:cNvPr id="5" name="Picture 4"/>
          <p:cNvPicPr>
            <a:picLocks noChangeAspect="1"/>
          </p:cNvPicPr>
          <p:nvPr/>
        </p:nvPicPr>
        <p:blipFill>
          <a:blip r:embed="rId6"/>
          <a:stretch>
            <a:fillRect/>
          </a:stretch>
        </p:blipFill>
        <p:spPr>
          <a:xfrm>
            <a:off x="9623668" y="371475"/>
            <a:ext cx="2568331" cy="1926248"/>
          </a:xfrm>
          <a:prstGeom prst="rect">
            <a:avLst/>
          </a:prstGeom>
        </p:spPr>
      </p:pic>
      <p:pic>
        <p:nvPicPr>
          <p:cNvPr id="9218" name="Picture 2" descr="http://hea.ie/sites/default/files/hea-logo_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5157" y="2821080"/>
            <a:ext cx="3200400" cy="6762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8"/>
          <a:stretch>
            <a:fillRect/>
          </a:stretch>
        </p:blipFill>
        <p:spPr>
          <a:xfrm>
            <a:off x="275111" y="5494442"/>
            <a:ext cx="2485073" cy="760862"/>
          </a:xfrm>
          <a:prstGeom prst="rect">
            <a:avLst/>
          </a:prstGeom>
        </p:spPr>
      </p:pic>
      <p:pic>
        <p:nvPicPr>
          <p:cNvPr id="8" name="Picture 7"/>
          <p:cNvPicPr>
            <a:picLocks noChangeAspect="1"/>
          </p:cNvPicPr>
          <p:nvPr/>
        </p:nvPicPr>
        <p:blipFill>
          <a:blip r:embed="rId9"/>
          <a:stretch>
            <a:fillRect/>
          </a:stretch>
        </p:blipFill>
        <p:spPr>
          <a:xfrm>
            <a:off x="3021019" y="5430800"/>
            <a:ext cx="791599" cy="1156520"/>
          </a:xfrm>
          <a:prstGeom prst="rect">
            <a:avLst/>
          </a:prstGeom>
        </p:spPr>
      </p:pic>
      <p:pic>
        <p:nvPicPr>
          <p:cNvPr id="9" name="Picture 8"/>
          <p:cNvPicPr>
            <a:picLocks noChangeAspect="1"/>
          </p:cNvPicPr>
          <p:nvPr/>
        </p:nvPicPr>
        <p:blipFill>
          <a:blip r:embed="rId10"/>
          <a:stretch>
            <a:fillRect/>
          </a:stretch>
        </p:blipFill>
        <p:spPr>
          <a:xfrm>
            <a:off x="6511927" y="5434451"/>
            <a:ext cx="780098" cy="1078251"/>
          </a:xfrm>
          <a:prstGeom prst="rect">
            <a:avLst/>
          </a:prstGeom>
        </p:spPr>
      </p:pic>
      <p:pic>
        <p:nvPicPr>
          <p:cNvPr id="10" name="Picture 9"/>
          <p:cNvPicPr>
            <a:picLocks noChangeAspect="1"/>
          </p:cNvPicPr>
          <p:nvPr/>
        </p:nvPicPr>
        <p:blipFill>
          <a:blip r:embed="rId11"/>
          <a:stretch>
            <a:fillRect/>
          </a:stretch>
        </p:blipFill>
        <p:spPr>
          <a:xfrm>
            <a:off x="7625795" y="5356182"/>
            <a:ext cx="1258724" cy="1156520"/>
          </a:xfrm>
          <a:prstGeom prst="rect">
            <a:avLst/>
          </a:prstGeom>
        </p:spPr>
      </p:pic>
      <p:pic>
        <p:nvPicPr>
          <p:cNvPr id="11" name="Picture 10"/>
          <p:cNvPicPr>
            <a:picLocks noChangeAspect="1"/>
          </p:cNvPicPr>
          <p:nvPr/>
        </p:nvPicPr>
        <p:blipFill>
          <a:blip r:embed="rId12"/>
          <a:stretch>
            <a:fillRect/>
          </a:stretch>
        </p:blipFill>
        <p:spPr>
          <a:xfrm>
            <a:off x="4126666" y="5494442"/>
            <a:ext cx="2071213" cy="930882"/>
          </a:xfrm>
          <a:prstGeom prst="rect">
            <a:avLst/>
          </a:prstGeom>
        </p:spPr>
      </p:pic>
      <p:pic>
        <p:nvPicPr>
          <p:cNvPr id="12" name="Picture 11"/>
          <p:cNvPicPr>
            <a:picLocks noChangeAspect="1"/>
          </p:cNvPicPr>
          <p:nvPr/>
        </p:nvPicPr>
        <p:blipFill>
          <a:blip r:embed="rId13"/>
          <a:stretch>
            <a:fillRect/>
          </a:stretch>
        </p:blipFill>
        <p:spPr>
          <a:xfrm>
            <a:off x="9082004" y="5505178"/>
            <a:ext cx="1803719" cy="856766"/>
          </a:xfrm>
          <a:prstGeom prst="rect">
            <a:avLst/>
          </a:prstGeom>
        </p:spPr>
      </p:pic>
      <p:pic>
        <p:nvPicPr>
          <p:cNvPr id="13" name="Picture 12"/>
          <p:cNvPicPr>
            <a:picLocks noChangeAspect="1"/>
          </p:cNvPicPr>
          <p:nvPr/>
        </p:nvPicPr>
        <p:blipFill>
          <a:blip r:embed="rId14"/>
          <a:stretch>
            <a:fillRect/>
          </a:stretch>
        </p:blipFill>
        <p:spPr>
          <a:xfrm>
            <a:off x="11240452" y="5505179"/>
            <a:ext cx="951547" cy="1102152"/>
          </a:xfrm>
          <a:prstGeom prst="rect">
            <a:avLst/>
          </a:prstGeom>
        </p:spPr>
      </p:pic>
    </p:spTree>
    <p:extLst>
      <p:ext uri="{BB962C8B-B14F-4D97-AF65-F5344CB8AC3E}">
        <p14:creationId xmlns:p14="http://schemas.microsoft.com/office/powerpoint/2010/main" val="3775151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2" name="Title 1"/>
          <p:cNvSpPr>
            <a:spLocks noGrp="1"/>
          </p:cNvSpPr>
          <p:nvPr>
            <p:ph type="title"/>
          </p:nvPr>
        </p:nvSpPr>
        <p:spPr/>
        <p:txBody>
          <a:bodyPr>
            <a:normAutofit/>
          </a:bodyPr>
          <a:lstStyle/>
          <a:p>
            <a:r>
              <a:rPr lang="ga-IE" dirty="0"/>
              <a:t>Mapping Exercise</a:t>
            </a:r>
            <a:endParaRPr lang="en-IE" dirty="0"/>
          </a:p>
        </p:txBody>
      </p:sp>
      <p:sp>
        <p:nvSpPr>
          <p:cNvPr id="3" name="Content Placeholder 2"/>
          <p:cNvSpPr>
            <a:spLocks noGrp="1"/>
          </p:cNvSpPr>
          <p:nvPr>
            <p:ph idx="1"/>
          </p:nvPr>
        </p:nvSpPr>
        <p:spPr>
          <a:xfrm>
            <a:off x="937098" y="1787525"/>
            <a:ext cx="4572162" cy="4919950"/>
          </a:xfrm>
        </p:spPr>
        <p:txBody>
          <a:bodyPr>
            <a:normAutofit/>
          </a:bodyPr>
          <a:lstStyle/>
          <a:p>
            <a:r>
              <a:rPr lang="ga-IE" dirty="0"/>
              <a:t>Recall </a:t>
            </a:r>
            <a:r>
              <a:rPr lang="en-US" dirty="0"/>
              <a:t>Some Do’s and Don’ts of Infographic Design (</a:t>
            </a:r>
            <a:r>
              <a:rPr lang="en-US" dirty="0" err="1"/>
              <a:t>Yau</a:t>
            </a:r>
            <a:r>
              <a:rPr lang="en-US" dirty="0"/>
              <a:t>, 2011)</a:t>
            </a:r>
            <a:endParaRPr lang="ga-IE" b="1" i="1" dirty="0"/>
          </a:p>
          <a:p>
            <a:r>
              <a:rPr lang="en-US" b="1" i="1" dirty="0"/>
              <a:t>Do…</a:t>
            </a:r>
          </a:p>
          <a:p>
            <a:pPr lvl="1"/>
            <a:r>
              <a:rPr lang="en-US" dirty="0"/>
              <a:t>analyze and understand the data</a:t>
            </a:r>
          </a:p>
          <a:p>
            <a:r>
              <a:rPr lang="en-US" b="1" i="1" dirty="0"/>
              <a:t>Don’t…</a:t>
            </a:r>
            <a:r>
              <a:rPr lang="en-US" dirty="0"/>
              <a:t> </a:t>
            </a:r>
          </a:p>
          <a:p>
            <a:pPr lvl="1"/>
            <a:r>
              <a:rPr lang="en-US" dirty="0"/>
              <a:t>sacrifice accuracy, clarity and ultimately, an interesting story just to make something look unique</a:t>
            </a:r>
            <a:endParaRPr lang="en-IE" dirty="0"/>
          </a:p>
        </p:txBody>
      </p:sp>
      <p:pic>
        <p:nvPicPr>
          <p:cNvPr id="4" name="Picture 3"/>
          <p:cNvPicPr>
            <a:picLocks noChangeAspect="1"/>
          </p:cNvPicPr>
          <p:nvPr/>
        </p:nvPicPr>
        <p:blipFill>
          <a:blip r:embed="rId4"/>
          <a:stretch>
            <a:fillRect/>
          </a:stretch>
        </p:blipFill>
        <p:spPr>
          <a:xfrm>
            <a:off x="6096000" y="2851437"/>
            <a:ext cx="5905500" cy="3952875"/>
          </a:xfrm>
          <a:prstGeom prst="rect">
            <a:avLst/>
          </a:prstGeom>
        </p:spPr>
      </p:pic>
      <p:sp>
        <p:nvSpPr>
          <p:cNvPr id="6" name="Rectangle 5"/>
          <p:cNvSpPr/>
          <p:nvPr/>
        </p:nvSpPr>
        <p:spPr>
          <a:xfrm>
            <a:off x="0" y="6558091"/>
            <a:ext cx="6096000" cy="246221"/>
          </a:xfrm>
          <a:prstGeom prst="rect">
            <a:avLst/>
          </a:prstGeom>
        </p:spPr>
        <p:txBody>
          <a:bodyPr>
            <a:spAutoFit/>
          </a:bodyPr>
          <a:lstStyle/>
          <a:p>
            <a:pPr algn="r"/>
            <a:r>
              <a:rPr lang="en-IE" sz="1000" dirty="0"/>
              <a:t>Image source: http://flowingdata.com/2011/05/05/where-do-major-airlines-fly-in-the-united-states/</a:t>
            </a:r>
          </a:p>
        </p:txBody>
      </p:sp>
    </p:spTree>
    <p:extLst>
      <p:ext uri="{BB962C8B-B14F-4D97-AF65-F5344CB8AC3E}">
        <p14:creationId xmlns:p14="http://schemas.microsoft.com/office/powerpoint/2010/main" val="1574811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 Not Just About </a:t>
            </a:r>
            <a:br>
              <a:rPr lang="en-US" dirty="0"/>
            </a:br>
            <a:r>
              <a:rPr lang="en-US" dirty="0"/>
              <a:t>Making Things Pretty</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US" dirty="0"/>
              <a:t>Let data do the talking…</a:t>
            </a:r>
            <a:endParaRPr lang="en-IE"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11266" name="Picture 2" descr="http://i1.wp.com/flowingdata.com/wp-content/uploads/2011/05/WN.png?resize=575%2C3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178" y="2344555"/>
            <a:ext cx="3046796" cy="204002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i0.wp.com/flowingdata.com/wp-content/uploads/2011/05/DL.png?resize=575%2C3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3894" y="2344555"/>
            <a:ext cx="3046796" cy="204002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i1.wp.com/flowingdata.com/wp-content/uploads/2011/05/UA.png?resize=575%2C3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5506" y="2344555"/>
            <a:ext cx="3046796" cy="204002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i1.wp.com/flowingdata.com/wp-content/uploads/2011/05/AA.png?resize=575%2C3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7178" y="4690118"/>
            <a:ext cx="3046796" cy="2040029"/>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http://i1.wp.com/flowingdata.com/wp-content/uploads/2011/05/CO.png?resize=575%2C3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6342" y="4690118"/>
            <a:ext cx="3046796" cy="2040029"/>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i2.wp.com/flowingdata.com/wp-content/uploads/2011/05/B6.png?resize=575%2C38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5506" y="4690118"/>
            <a:ext cx="3046796" cy="2040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185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 Not Just About </a:t>
            </a:r>
            <a:br>
              <a:rPr lang="en-US" dirty="0"/>
            </a:br>
            <a:r>
              <a:rPr lang="en-US" dirty="0"/>
              <a:t>Making Things Pretty</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US" dirty="0"/>
              <a:t>Let data do the talking…</a:t>
            </a:r>
            <a:endParaRPr lang="en-IE"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11288" name="Picture 24" descr="http://i1.wp.com/flowingdata.com/wp-content/uploads/2011/05/AS.png?resize=575%2C3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099" y="2377098"/>
            <a:ext cx="3209816" cy="2149182"/>
          </a:xfrm>
          <a:prstGeom prst="rect">
            <a:avLst/>
          </a:prstGeom>
          <a:noFill/>
          <a:extLst>
            <a:ext uri="{909E8E84-426E-40DD-AFC4-6F175D3DCCD1}">
              <a14:hiddenFill xmlns:a14="http://schemas.microsoft.com/office/drawing/2010/main">
                <a:solidFill>
                  <a:srgbClr val="FFFFFF"/>
                </a:solidFill>
              </a14:hiddenFill>
            </a:ext>
          </a:extLst>
        </p:spPr>
      </p:pic>
      <p:pic>
        <p:nvPicPr>
          <p:cNvPr id="11290" name="Picture 26" descr="http://i0.wp.com/flowingdata.com/wp-content/uploads/2011/05/EV.png?resize=575%2C3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1928" y="2377098"/>
            <a:ext cx="3209816" cy="2149182"/>
          </a:xfrm>
          <a:prstGeom prst="rect">
            <a:avLst/>
          </a:prstGeom>
          <a:noFill/>
          <a:extLst>
            <a:ext uri="{909E8E84-426E-40DD-AFC4-6F175D3DCCD1}">
              <a14:hiddenFill xmlns:a14="http://schemas.microsoft.com/office/drawing/2010/main">
                <a:solidFill>
                  <a:srgbClr val="FFFFFF"/>
                </a:solidFill>
              </a14:hiddenFill>
            </a:ext>
          </a:extLst>
        </p:spPr>
      </p:pic>
      <p:pic>
        <p:nvPicPr>
          <p:cNvPr id="11292" name="Picture 28" descr="http://i0.wp.com/flowingdata.com/wp-content/uploads/2011/05/F9.png?resize=575%2C3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6757" y="2377098"/>
            <a:ext cx="3209816" cy="2149182"/>
          </a:xfrm>
          <a:prstGeom prst="rect">
            <a:avLst/>
          </a:prstGeom>
          <a:noFill/>
          <a:extLst>
            <a:ext uri="{909E8E84-426E-40DD-AFC4-6F175D3DCCD1}">
              <a14:hiddenFill xmlns:a14="http://schemas.microsoft.com/office/drawing/2010/main">
                <a:solidFill>
                  <a:srgbClr val="FFFFFF"/>
                </a:solidFill>
              </a14:hiddenFill>
            </a:ext>
          </a:extLst>
        </p:spPr>
      </p:pic>
      <p:pic>
        <p:nvPicPr>
          <p:cNvPr id="11294" name="Picture 30" descr="http://i0.wp.com/flowingdata.com/wp-content/uploads/2011/05/FL.png?resize=575%2C3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5069" y="4623117"/>
            <a:ext cx="3231548" cy="2163733"/>
          </a:xfrm>
          <a:prstGeom prst="rect">
            <a:avLst/>
          </a:prstGeom>
          <a:noFill/>
          <a:extLst>
            <a:ext uri="{909E8E84-426E-40DD-AFC4-6F175D3DCCD1}">
              <a14:hiddenFill xmlns:a14="http://schemas.microsoft.com/office/drawing/2010/main">
                <a:solidFill>
                  <a:srgbClr val="FFFFFF"/>
                </a:solidFill>
              </a14:hiddenFill>
            </a:ext>
          </a:extLst>
        </p:spPr>
      </p:pic>
      <p:pic>
        <p:nvPicPr>
          <p:cNvPr id="11296" name="Picture 32" descr="http://i0.wp.com/flowingdata.com/wp-content/uploads/2011/05/HA.png?resize=575%2C3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8956" y="4623117"/>
            <a:ext cx="3231548" cy="2163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028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Map Connections</a:t>
            </a:r>
            <a:endParaRPr lang="en-IE"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4" name="Content Placeholder 3"/>
          <p:cNvSpPr>
            <a:spLocks noGrp="1"/>
          </p:cNvSpPr>
          <p:nvPr>
            <p:ph idx="1"/>
          </p:nvPr>
        </p:nvSpPr>
        <p:spPr>
          <a:xfrm>
            <a:off x="838200" y="1825625"/>
            <a:ext cx="4979670" cy="4351338"/>
          </a:xfrm>
        </p:spPr>
        <p:txBody>
          <a:bodyPr/>
          <a:lstStyle/>
          <a:p>
            <a:r>
              <a:rPr lang="en-IE" dirty="0"/>
              <a:t>R script in Moodle to create previous flight data diagrams</a:t>
            </a:r>
          </a:p>
          <a:p>
            <a:r>
              <a:rPr lang="en-US" dirty="0">
                <a:hlinkClick r:id="rId4"/>
              </a:rPr>
              <a:t>How to map connections with great circles</a:t>
            </a:r>
            <a:endParaRPr lang="en-US" dirty="0"/>
          </a:p>
          <a:p>
            <a:r>
              <a:rPr lang="en-US" dirty="0"/>
              <a:t>Saves diagrams to PDF format in Working Directory</a:t>
            </a:r>
          </a:p>
          <a:p>
            <a:endParaRPr lang="en-IE" dirty="0"/>
          </a:p>
        </p:txBody>
      </p:sp>
      <p:pic>
        <p:nvPicPr>
          <p:cNvPr id="6" name="Picture 5"/>
          <p:cNvPicPr>
            <a:picLocks noChangeAspect="1"/>
          </p:cNvPicPr>
          <p:nvPr/>
        </p:nvPicPr>
        <p:blipFill>
          <a:blip r:embed="rId5"/>
          <a:stretch>
            <a:fillRect/>
          </a:stretch>
        </p:blipFill>
        <p:spPr>
          <a:xfrm>
            <a:off x="5671177" y="2297724"/>
            <a:ext cx="6406067" cy="4469154"/>
          </a:xfrm>
          <a:prstGeom prst="rect">
            <a:avLst/>
          </a:prstGeom>
        </p:spPr>
      </p:pic>
    </p:spTree>
    <p:extLst>
      <p:ext uri="{BB962C8B-B14F-4D97-AF65-F5344CB8AC3E}">
        <p14:creationId xmlns:p14="http://schemas.microsoft.com/office/powerpoint/2010/main" val="506371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Eugene’s “</a:t>
            </a:r>
            <a:r>
              <a:rPr lang="en-IE" dirty="0" err="1"/>
              <a:t>Y’all</a:t>
            </a:r>
            <a:r>
              <a:rPr lang="en-IE" dirty="0"/>
              <a:t>” Map</a:t>
            </a:r>
          </a:p>
        </p:txBody>
      </p:sp>
      <p:sp>
        <p:nvSpPr>
          <p:cNvPr id="3" name="Content Placeholder 2"/>
          <p:cNvSpPr>
            <a:spLocks noGrp="1"/>
          </p:cNvSpPr>
          <p:nvPr>
            <p:ph idx="1"/>
          </p:nvPr>
        </p:nvSpPr>
        <p:spPr>
          <a:xfrm>
            <a:off x="8762163" y="3848519"/>
            <a:ext cx="3245617" cy="2858955"/>
          </a:xfrm>
        </p:spPr>
        <p:txBody>
          <a:bodyPr>
            <a:normAutofit lnSpcReduction="10000"/>
          </a:bodyPr>
          <a:lstStyle/>
          <a:p>
            <a:r>
              <a:rPr lang="en-US" dirty="0"/>
              <a:t>See the pattern of dialect in the map</a:t>
            </a:r>
          </a:p>
          <a:p>
            <a:r>
              <a:rPr lang="en-US" dirty="0"/>
              <a:t>Quiz</a:t>
            </a:r>
          </a:p>
          <a:p>
            <a:r>
              <a:rPr lang="en-US" dirty="0"/>
              <a:t>Fun</a:t>
            </a:r>
          </a:p>
          <a:p>
            <a:r>
              <a:rPr lang="en-US" dirty="0"/>
              <a:t>Easy</a:t>
            </a:r>
          </a:p>
          <a:p>
            <a:r>
              <a:rPr lang="en-US" dirty="0"/>
              <a:t>Share</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351824" y="1381810"/>
            <a:ext cx="7971428" cy="5476190"/>
          </a:xfrm>
          <a:prstGeom prst="rect">
            <a:avLst/>
          </a:prstGeom>
        </p:spPr>
      </p:pic>
    </p:spTree>
    <p:extLst>
      <p:ext uri="{BB962C8B-B14F-4D97-AF65-F5344CB8AC3E}">
        <p14:creationId xmlns:p14="http://schemas.microsoft.com/office/powerpoint/2010/main" val="96396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Interactivity</a:t>
            </a:r>
          </a:p>
        </p:txBody>
      </p:sp>
      <p:sp>
        <p:nvSpPr>
          <p:cNvPr id="3" name="Content Placeholder 2"/>
          <p:cNvSpPr>
            <a:spLocks noGrp="1"/>
          </p:cNvSpPr>
          <p:nvPr>
            <p:ph idx="1"/>
          </p:nvPr>
        </p:nvSpPr>
        <p:spPr>
          <a:xfrm>
            <a:off x="937098" y="1787525"/>
            <a:ext cx="10416702" cy="4919950"/>
          </a:xfrm>
        </p:spPr>
        <p:txBody>
          <a:bodyPr>
            <a:normAutofit/>
          </a:bodyPr>
          <a:lstStyle/>
          <a:p>
            <a:r>
              <a:rPr lang="en-GB" altLang="en-US" dirty="0"/>
              <a:t>Expand physical limits  of what you can show in a limited space</a:t>
            </a:r>
          </a:p>
          <a:p>
            <a:r>
              <a:rPr lang="en-GB" dirty="0"/>
              <a:t>Increase quantities</a:t>
            </a:r>
          </a:p>
          <a:p>
            <a:r>
              <a:rPr lang="en-GB" dirty="0"/>
              <a:t>Broaden variety</a:t>
            </a:r>
          </a:p>
          <a:p>
            <a:r>
              <a:rPr lang="en-GB" dirty="0"/>
              <a:t>Facilitate manipulation of data</a:t>
            </a:r>
          </a:p>
          <a:p>
            <a:r>
              <a:rPr lang="en-GB" dirty="0"/>
              <a:t>Facilitate interrogation of data</a:t>
            </a:r>
          </a:p>
          <a:p>
            <a:r>
              <a:rPr lang="en-US" dirty="0"/>
              <a:t>Increase control</a:t>
            </a:r>
          </a:p>
          <a:p>
            <a:r>
              <a:rPr lang="en-US" dirty="0"/>
              <a:t>Customize experience</a:t>
            </a:r>
          </a:p>
          <a:p>
            <a:r>
              <a:rPr lang="en-US" dirty="0"/>
              <a:t>Amplifies your creative </a:t>
            </a:r>
            <a:r>
              <a:rPr lang="en-IE" dirty="0"/>
              <a:t>licence</a:t>
            </a:r>
          </a:p>
          <a:p>
            <a:r>
              <a:rPr lang="en-US" dirty="0"/>
              <a:t>Allows different techniques for engaging users</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8833828" y="2758992"/>
            <a:ext cx="2603218" cy="3487214"/>
          </a:xfrm>
          <a:prstGeom prst="rect">
            <a:avLst/>
          </a:prstGeom>
        </p:spPr>
      </p:pic>
    </p:spTree>
    <p:extLst>
      <p:ext uri="{BB962C8B-B14F-4D97-AF65-F5344CB8AC3E}">
        <p14:creationId xmlns:p14="http://schemas.microsoft.com/office/powerpoint/2010/main" val="1755584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Organise Thinking</a:t>
            </a:r>
          </a:p>
        </p:txBody>
      </p:sp>
      <p:sp>
        <p:nvSpPr>
          <p:cNvPr id="3" name="Content Placeholder 2"/>
          <p:cNvSpPr>
            <a:spLocks noGrp="1"/>
          </p:cNvSpPr>
          <p:nvPr>
            <p:ph idx="1"/>
          </p:nvPr>
        </p:nvSpPr>
        <p:spPr>
          <a:xfrm>
            <a:off x="937098" y="1787525"/>
            <a:ext cx="10416702" cy="4919950"/>
          </a:xfrm>
        </p:spPr>
        <p:txBody>
          <a:bodyPr>
            <a:normAutofit/>
          </a:bodyPr>
          <a:lstStyle/>
          <a:p>
            <a:r>
              <a:rPr lang="en-GB" altLang="en-US" dirty="0"/>
              <a:t>Two options:</a:t>
            </a:r>
          </a:p>
          <a:p>
            <a:pPr lvl="1"/>
            <a:r>
              <a:rPr lang="en-GB" dirty="0"/>
              <a:t>Data adjustments: Affecting </a:t>
            </a:r>
            <a:r>
              <a:rPr lang="en-GB" u="sng" dirty="0"/>
              <a:t>what</a:t>
            </a:r>
            <a:r>
              <a:rPr lang="en-GB" dirty="0"/>
              <a:t> data is displayed</a:t>
            </a:r>
          </a:p>
          <a:p>
            <a:pPr lvl="1"/>
            <a:r>
              <a:rPr lang="en-GB" dirty="0"/>
              <a:t>Presentation adjustments: Affecting </a:t>
            </a:r>
            <a:r>
              <a:rPr lang="en-GB" u="sng" dirty="0"/>
              <a:t>how</a:t>
            </a:r>
            <a:r>
              <a:rPr lang="en-GB" dirty="0"/>
              <a:t> the data is displayed</a:t>
            </a:r>
          </a:p>
          <a:p>
            <a:r>
              <a:rPr lang="en-GB" dirty="0"/>
              <a:t>Consider</a:t>
            </a:r>
          </a:p>
          <a:p>
            <a:pPr lvl="1"/>
            <a:r>
              <a:rPr lang="en-GB" dirty="0"/>
              <a:t>Event (input)</a:t>
            </a:r>
          </a:p>
          <a:p>
            <a:pPr lvl="1"/>
            <a:r>
              <a:rPr lang="en-GB" dirty="0"/>
              <a:t>Control (</a:t>
            </a:r>
            <a:r>
              <a:rPr lang="en-GB" dirty="0" err="1"/>
              <a:t>eg</a:t>
            </a:r>
            <a:r>
              <a:rPr lang="en-GB" dirty="0"/>
              <a:t>: a button)</a:t>
            </a:r>
          </a:p>
          <a:p>
            <a:pPr lvl="1"/>
            <a:r>
              <a:rPr lang="en-GB" dirty="0"/>
              <a:t>Function (filter)</a:t>
            </a:r>
            <a:endParaRPr lang="en-US"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4820518" y="3738351"/>
            <a:ext cx="6952381" cy="2476190"/>
          </a:xfrm>
          <a:prstGeom prst="rect">
            <a:avLst/>
          </a:prstGeom>
        </p:spPr>
      </p:pic>
      <p:sp>
        <p:nvSpPr>
          <p:cNvPr id="6" name="TextBox 5"/>
          <p:cNvSpPr txBox="1"/>
          <p:nvPr/>
        </p:nvSpPr>
        <p:spPr>
          <a:xfrm>
            <a:off x="10042852" y="6276342"/>
            <a:ext cx="1729961" cy="369332"/>
          </a:xfrm>
          <a:prstGeom prst="rect">
            <a:avLst/>
          </a:prstGeom>
          <a:noFill/>
        </p:spPr>
        <p:txBody>
          <a:bodyPr wrap="none" rtlCol="0">
            <a:spAutoFit/>
          </a:bodyPr>
          <a:lstStyle/>
          <a:p>
            <a:r>
              <a:rPr lang="en-IE" dirty="0"/>
              <a:t>Kirk (2016) p224</a:t>
            </a:r>
          </a:p>
        </p:txBody>
      </p:sp>
    </p:spTree>
    <p:extLst>
      <p:ext uri="{BB962C8B-B14F-4D97-AF65-F5344CB8AC3E}">
        <p14:creationId xmlns:p14="http://schemas.microsoft.com/office/powerpoint/2010/main" val="1357003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flipH="1">
            <a:off x="7587342" y="1787525"/>
            <a:ext cx="3189514" cy="3203816"/>
          </a:xfrm>
          <a:prstGeom prst="rect">
            <a:avLst/>
          </a:prstGeom>
        </p:spPr>
      </p:pic>
      <p:sp>
        <p:nvSpPr>
          <p:cNvPr id="2" name="Title 1"/>
          <p:cNvSpPr>
            <a:spLocks noGrp="1"/>
          </p:cNvSpPr>
          <p:nvPr>
            <p:ph type="title"/>
          </p:nvPr>
        </p:nvSpPr>
        <p:spPr/>
        <p:txBody>
          <a:bodyPr/>
          <a:lstStyle/>
          <a:p>
            <a:r>
              <a:rPr lang="en-IE" dirty="0"/>
              <a:t>Five “Awesome” Interactive </a:t>
            </a:r>
            <a:br>
              <a:rPr lang="en-IE" dirty="0"/>
            </a:br>
            <a:r>
              <a:rPr lang="en-IE" dirty="0"/>
              <a:t>Data Visualizations</a:t>
            </a:r>
          </a:p>
        </p:txBody>
      </p:sp>
      <p:sp>
        <p:nvSpPr>
          <p:cNvPr id="3" name="Content Placeholder 2"/>
          <p:cNvSpPr>
            <a:spLocks noGrp="1"/>
          </p:cNvSpPr>
          <p:nvPr>
            <p:ph idx="1"/>
          </p:nvPr>
        </p:nvSpPr>
        <p:spPr>
          <a:xfrm>
            <a:off x="937098" y="2492829"/>
            <a:ext cx="10416702" cy="4214646"/>
          </a:xfrm>
        </p:spPr>
        <p:txBody>
          <a:bodyPr>
            <a:normAutofit/>
          </a:bodyPr>
          <a:lstStyle/>
          <a:p>
            <a:r>
              <a:rPr lang="en-US" altLang="en-US" dirty="0">
                <a:hlinkClick r:id="rId4"/>
              </a:rPr>
              <a:t>The Global Arms Trade from Google</a:t>
            </a:r>
            <a:endParaRPr lang="en-US" altLang="en-US" dirty="0"/>
          </a:p>
          <a:p>
            <a:pPr fontAlgn="base"/>
            <a:r>
              <a:rPr lang="en-US" dirty="0">
                <a:hlinkClick r:id="rId5"/>
              </a:rPr>
              <a:t>Tech IPOs from the New York Times</a:t>
            </a:r>
            <a:endParaRPr lang="en-US" dirty="0"/>
          </a:p>
          <a:p>
            <a:pPr fontAlgn="base"/>
            <a:r>
              <a:rPr lang="en-IE" dirty="0">
                <a:hlinkClick r:id="rId6"/>
              </a:rPr>
              <a:t>Peoplemovin</a:t>
            </a:r>
            <a:endParaRPr lang="en-IE" dirty="0"/>
          </a:p>
          <a:p>
            <a:pPr fontAlgn="base"/>
            <a:r>
              <a:rPr lang="en-US" dirty="0">
                <a:hlinkClick r:id="rId7"/>
              </a:rPr>
              <a:t>Data Visualization: Journalism's Voyage West</a:t>
            </a:r>
            <a:endParaRPr lang="en-IE" dirty="0"/>
          </a:p>
          <a:p>
            <a:pPr fontAlgn="base"/>
            <a:r>
              <a:rPr lang="en-US" dirty="0">
                <a:hlinkClick r:id="rId8"/>
              </a:rPr>
              <a:t>The Evolution of the Web from Google</a:t>
            </a:r>
            <a:endParaRPr lang="en-US" dirty="0"/>
          </a:p>
          <a:p>
            <a:pPr marL="0" indent="0">
              <a:buNone/>
            </a:pPr>
            <a:endParaRPr lang="en-US" altLang="en-US" dirty="0"/>
          </a:p>
        </p:txBody>
      </p:sp>
      <p:pic>
        <p:nvPicPr>
          <p:cNvPr id="5" name="Picture 4"/>
          <p:cNvPicPr>
            <a:picLocks noChangeAspect="1"/>
          </p:cNvPicPr>
          <p:nvPr/>
        </p:nvPicPr>
        <p:blipFill>
          <a:blip r:embed="rId9"/>
          <a:stretch>
            <a:fillRect/>
          </a:stretch>
        </p:blipFill>
        <p:spPr>
          <a:xfrm>
            <a:off x="9623668" y="371475"/>
            <a:ext cx="2568331" cy="1926248"/>
          </a:xfrm>
          <a:prstGeom prst="rect">
            <a:avLst/>
          </a:prstGeom>
        </p:spPr>
      </p:pic>
      <p:sp>
        <p:nvSpPr>
          <p:cNvPr id="6" name="Rectangle 5"/>
          <p:cNvSpPr/>
          <p:nvPr/>
        </p:nvSpPr>
        <p:spPr>
          <a:xfrm>
            <a:off x="937098" y="5793482"/>
            <a:ext cx="7576457" cy="369332"/>
          </a:xfrm>
          <a:prstGeom prst="rect">
            <a:avLst/>
          </a:prstGeom>
        </p:spPr>
        <p:txBody>
          <a:bodyPr wrap="square">
            <a:spAutoFit/>
          </a:bodyPr>
          <a:lstStyle/>
          <a:p>
            <a:r>
              <a:rPr lang="en-IE" dirty="0"/>
              <a:t>Source: </a:t>
            </a:r>
            <a:r>
              <a:rPr lang="en-IE" dirty="0">
                <a:hlinkClick r:id="rId8"/>
              </a:rPr>
              <a:t>https://www.nyi.net/5-awesome-interactive-data-visualizations/</a:t>
            </a:r>
            <a:endParaRPr lang="en-IE" dirty="0"/>
          </a:p>
        </p:txBody>
      </p:sp>
    </p:spTree>
    <p:extLst>
      <p:ext uri="{BB962C8B-B14F-4D97-AF65-F5344CB8AC3E}">
        <p14:creationId xmlns:p14="http://schemas.microsoft.com/office/powerpoint/2010/main" val="1259207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Data Adjustments</a:t>
            </a:r>
          </a:p>
        </p:txBody>
      </p:sp>
      <p:sp>
        <p:nvSpPr>
          <p:cNvPr id="3" name="Content Placeholder 2"/>
          <p:cNvSpPr>
            <a:spLocks noGrp="1"/>
          </p:cNvSpPr>
          <p:nvPr>
            <p:ph idx="1"/>
          </p:nvPr>
        </p:nvSpPr>
        <p:spPr>
          <a:xfrm>
            <a:off x="937098" y="1787525"/>
            <a:ext cx="10416702" cy="4919950"/>
          </a:xfrm>
        </p:spPr>
        <p:txBody>
          <a:bodyPr>
            <a:normAutofit/>
          </a:bodyPr>
          <a:lstStyle/>
          <a:p>
            <a:r>
              <a:rPr lang="en-GB" altLang="en-US" dirty="0"/>
              <a:t>Influence </a:t>
            </a:r>
            <a:r>
              <a:rPr lang="en-GB" altLang="en-US" u="sng" dirty="0"/>
              <a:t>what</a:t>
            </a:r>
            <a:r>
              <a:rPr lang="en-GB" altLang="en-US" dirty="0"/>
              <a:t> data are displayed at a given moment</a:t>
            </a:r>
          </a:p>
          <a:p>
            <a:pPr lvl="1"/>
            <a:r>
              <a:rPr lang="en-GB" dirty="0"/>
              <a:t>Framing</a:t>
            </a:r>
          </a:p>
          <a:p>
            <a:pPr lvl="1"/>
            <a:r>
              <a:rPr lang="en-GB" dirty="0"/>
              <a:t>Navigating</a:t>
            </a:r>
          </a:p>
          <a:p>
            <a:pPr lvl="1"/>
            <a:r>
              <a:rPr lang="en-GB" dirty="0"/>
              <a:t>Animating</a:t>
            </a:r>
          </a:p>
          <a:p>
            <a:pPr lvl="1"/>
            <a:r>
              <a:rPr lang="en-GB" dirty="0"/>
              <a:t>Sequencing</a:t>
            </a:r>
            <a:endParaRPr lang="en-US"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Tree>
    <p:extLst>
      <p:ext uri="{BB962C8B-B14F-4D97-AF65-F5344CB8AC3E}">
        <p14:creationId xmlns:p14="http://schemas.microsoft.com/office/powerpoint/2010/main" val="3739440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29363</TotalTime>
  <Words>3410</Words>
  <Application>Microsoft Macintosh PowerPoint</Application>
  <PresentationFormat>Widescreen</PresentationFormat>
  <Paragraphs>468</Paragraphs>
  <Slides>49</Slides>
  <Notes>49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Calibri Light</vt:lpstr>
      <vt:lpstr>Courier New</vt:lpstr>
      <vt:lpstr>Office Theme</vt:lpstr>
      <vt:lpstr>Data Visualization Interactivity</vt:lpstr>
      <vt:lpstr>First… Create an Interactive Dashboard</vt:lpstr>
      <vt:lpstr>Tableau Public</vt:lpstr>
      <vt:lpstr>The New York Times' Most Popular  Story of 2013 Was Not an Article</vt:lpstr>
      <vt:lpstr>Eugene’s “Y’all” Map</vt:lpstr>
      <vt:lpstr>Interactivity</vt:lpstr>
      <vt:lpstr>Organise Thinking</vt:lpstr>
      <vt:lpstr>Five “Awesome” Interactive  Data Visualizations</vt:lpstr>
      <vt:lpstr>Data Adjustments</vt:lpstr>
      <vt:lpstr>Framing</vt:lpstr>
      <vt:lpstr>Framing – An Example</vt:lpstr>
      <vt:lpstr>Navigating</vt:lpstr>
      <vt:lpstr>Explore the Data</vt:lpstr>
      <vt:lpstr>Animating</vt:lpstr>
      <vt:lpstr>Animating</vt:lpstr>
      <vt:lpstr>Sequencing</vt:lpstr>
      <vt:lpstr>Sequencing</vt:lpstr>
      <vt:lpstr>Sequencing – Another Example</vt:lpstr>
      <vt:lpstr>Sequencing – Another Example (cont.)</vt:lpstr>
      <vt:lpstr>Sequencing – Before and After </vt:lpstr>
      <vt:lpstr>Sequencing – Before and After </vt:lpstr>
      <vt:lpstr>   Vertical sequencing:              Bryce Harper’s swing   </vt:lpstr>
      <vt:lpstr>Contributing Data</vt:lpstr>
      <vt:lpstr>User Input – Quantitative Data</vt:lpstr>
      <vt:lpstr>User Input – Inform Calculations and Display</vt:lpstr>
      <vt:lpstr>PowerPoint Presentation</vt:lpstr>
      <vt:lpstr>OECD Better Life Index </vt:lpstr>
      <vt:lpstr>Presentation Adjustments</vt:lpstr>
      <vt:lpstr>Focussing</vt:lpstr>
      <vt:lpstr>Focusing – Nobel Laureates Example</vt:lpstr>
      <vt:lpstr>Geography of a Recession</vt:lpstr>
      <vt:lpstr>How Big Will UK Population be in 25 Years’ Time</vt:lpstr>
      <vt:lpstr>Worker’s Compensation Benefits by US State</vt:lpstr>
      <vt:lpstr>ECB Bank Test Results (a fragment)</vt:lpstr>
      <vt:lpstr>Annotating</vt:lpstr>
      <vt:lpstr>History through the President’s Words</vt:lpstr>
      <vt:lpstr>Orientating</vt:lpstr>
      <vt:lpstr>How Americans Die?</vt:lpstr>
      <vt:lpstr>Twitter NYC: A Multilingual Social City</vt:lpstr>
      <vt:lpstr>Killing the Colorado: Explore the Robot River</vt:lpstr>
      <vt:lpstr>Exercise: LinkedIn Network Visualization  and Analysis</vt:lpstr>
      <vt:lpstr>Influencing Factors and Considerations</vt:lpstr>
      <vt:lpstr>The Horse in Motion</vt:lpstr>
      <vt:lpstr>Influencing Factors and Considerations (cont.)</vt:lpstr>
      <vt:lpstr>Exercise – Higher Education Infographic</vt:lpstr>
      <vt:lpstr>Mapping Exercise</vt:lpstr>
      <vt:lpstr>Design – Not Just About  Making Things Pretty</vt:lpstr>
      <vt:lpstr>Design – Not Just About  Making Things Pretty</vt:lpstr>
      <vt:lpstr>Create Map Connections</vt:lpstr>
    </vt:vector>
  </TitlesOfParts>
  <Company>National College of Ireland</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Eugene O'Loughlin</dc:creator>
  <cp:lastModifiedBy>Noel Cosgrave</cp:lastModifiedBy>
  <cp:revision>474</cp:revision>
  <cp:lastPrinted>2017-02-27T11:42:09Z</cp:lastPrinted>
  <dcterms:created xsi:type="dcterms:W3CDTF">2017-01-03T11:48:10Z</dcterms:created>
  <dcterms:modified xsi:type="dcterms:W3CDTF">2018-02-20T11:10:25Z</dcterms:modified>
</cp:coreProperties>
</file>